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07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2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61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703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42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590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21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77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7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5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1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0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9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7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6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3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9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124DF3-8F24-4D29-AB08-3E7CB3500CE2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6E37ED8-215B-4CE9-9977-667EEDD98C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40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1072360" cy="2684417"/>
          </a:xfrm>
        </p:spPr>
        <p:txBody>
          <a:bodyPr/>
          <a:lstStyle/>
          <a:p>
            <a:r>
              <a:rPr lang="ru-RU" dirty="0" smtClean="0"/>
              <a:t>Начала Квантовой механики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33554" y="4990010"/>
            <a:ext cx="6574972" cy="801189"/>
          </a:xfrm>
        </p:spPr>
        <p:txBody>
          <a:bodyPr>
            <a:normAutofit/>
          </a:bodyPr>
          <a:lstStyle/>
          <a:p>
            <a:r>
              <a:rPr lang="ru-RU" dirty="0" smtClean="0"/>
              <a:t>Преподаватель олимпиадной физики СУНЦ КНИТУ-КАИ Тажимов Тамерлан </a:t>
            </a:r>
            <a:r>
              <a:rPr lang="ru-RU" dirty="0" err="1" smtClean="0"/>
              <a:t>Айдарович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51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0685" y="513807"/>
            <a:ext cx="7977051" cy="2717074"/>
          </a:xfrm>
        </p:spPr>
        <p:txBody>
          <a:bodyPr>
            <a:normAutofit/>
          </a:bodyPr>
          <a:lstStyle/>
          <a:p>
            <a:r>
              <a:rPr lang="ru-RU" dirty="0" smtClean="0"/>
              <a:t>В чем основополагающее отличие квантовой механики от классической?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>
              <a:xfrm>
                <a:off x="684212" y="3048001"/>
                <a:ext cx="11237822" cy="1166948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sz="5400" dirty="0" smtClean="0">
                        <a:latin typeface="Cambria Math" panose="02040503050406030204" pitchFamily="18" charset="0"/>
                      </a:rPr>
                      <m:t>ⅈ</m:t>
                    </m:r>
                    <m:r>
                      <a:rPr lang="en-US" sz="5400" i="0" dirty="0">
                        <a:latin typeface="Cambria Math" panose="02040503050406030204" pitchFamily="18" charset="0"/>
                      </a:rPr>
                      <m:t>ℏ</m:t>
                    </m:r>
                    <m:f>
                      <m:fPr>
                        <m:ctrlPr>
                          <a:rPr lang="en-US" sz="5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i="0" dirty="0">
                            <a:latin typeface="Cambria Math" panose="02040503050406030204" pitchFamily="18" charset="0"/>
                          </a:rPr>
                          <m:t>∂</m:t>
                        </m:r>
                        <m:r>
                          <a:rPr lang="en-US" sz="5400" i="1" dirty="0">
                            <a:latin typeface="Cambria Math" panose="02040503050406030204" pitchFamily="18" charset="0"/>
                          </a:rPr>
                          <m:t>𝛹</m:t>
                        </m:r>
                      </m:num>
                      <m:den>
                        <m:r>
                          <a:rPr lang="en-US" sz="5400" i="0" dirty="0">
                            <a:latin typeface="Cambria Math" panose="02040503050406030204" pitchFamily="18" charset="0"/>
                          </a:rPr>
                          <m:t>∂</m:t>
                        </m:r>
                        <m:r>
                          <a:rPr lang="en-US" sz="5400" i="1" dirty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5400" i="0" dirty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5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54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US" sz="5400" i="1" dirty="0">
                        <a:latin typeface="Cambria Math" panose="02040503050406030204" pitchFamily="18" charset="0"/>
                      </a:rPr>
                      <m:t>𝛹</m:t>
                    </m:r>
                  </m:oMath>
                </a14:m>
                <a:r>
                  <a:rPr lang="en-US" sz="5400" dirty="0" smtClean="0"/>
                  <a:t>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5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5400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sz="5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5400" b="0" i="1" dirty="0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sz="54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5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sz="5400" dirty="0"/>
              </a:p>
            </p:txBody>
          </p:sp>
        </mc:Choice>
        <mc:Fallback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212" y="3048001"/>
                <a:ext cx="11237822" cy="116694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708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829" y="685800"/>
            <a:ext cx="5985208" cy="3537857"/>
          </a:xfrm>
        </p:spPr>
        <p:txBody>
          <a:bodyPr/>
          <a:lstStyle/>
          <a:p>
            <a:r>
              <a:rPr lang="ru-RU" dirty="0" smtClean="0"/>
              <a:t>Понятие состояния и кот </a:t>
            </a:r>
            <a:r>
              <a:rPr lang="ru-RU" dirty="0" err="1" smtClean="0"/>
              <a:t>шредингера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73369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2" descr="Как правильно подстричь кошку в домашних условиях | Как часто стрич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037" y="-60144"/>
            <a:ext cx="3332964" cy="307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Шредингер Эрвин - книги и биография писателя, купить книги Шредингер Эрвин  в России | Интернет-магазин Буквое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74423"/>
            <a:ext cx="3187337" cy="358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89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Уорнер Карл Гейзенберг: биография, подвиги и принцип неопределенности |  Сетевая метеоролог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48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50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914401"/>
            <a:ext cx="6805159" cy="3135086"/>
          </a:xfrm>
        </p:spPr>
        <p:txBody>
          <a:bodyPr/>
          <a:lstStyle/>
          <a:p>
            <a:r>
              <a:rPr lang="ru-RU" dirty="0" smtClean="0"/>
              <a:t>Мнение Эйнштейна о новой механике и его вклад в развитие этой науки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3849189"/>
            <a:ext cx="6291354" cy="317862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100" name="Picture 4" descr="Колоссальный антисемитизм»: записи Эйнштейна выставлены на аукцион -  Газета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61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248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818607"/>
            <a:ext cx="8534400" cy="2072640"/>
          </a:xfrm>
        </p:spPr>
        <p:txBody>
          <a:bodyPr/>
          <a:lstStyle/>
          <a:p>
            <a:r>
              <a:rPr lang="ru-RU" dirty="0" smtClean="0"/>
              <a:t>Квантовые технологии и современные исследования данной области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960915"/>
            <a:ext cx="9705114" cy="3466012"/>
          </a:xfrm>
        </p:spPr>
        <p:txBody>
          <a:bodyPr/>
          <a:lstStyle/>
          <a:p>
            <a:pPr fontAlgn="auto"/>
            <a:r>
              <a:rPr lang="ru-RU" sz="2400" b="1" dirty="0"/>
              <a:t>Лаборатория квантовой памяти и коммуникаций (зав. лаб. и директор ККЦ Сергей Андреевич Моисеев, д.ф.-м.н., профессор КНИТУ-КАИ).</a:t>
            </a:r>
          </a:p>
          <a:p>
            <a:pPr fontAlgn="auto"/>
            <a:r>
              <a:rPr lang="ru-RU" sz="2400" b="1" dirty="0"/>
              <a:t>Лаборатория </a:t>
            </a:r>
            <a:r>
              <a:rPr lang="ru-RU" sz="2400" b="1" dirty="0" err="1"/>
              <a:t>фотоники</a:t>
            </a:r>
            <a:r>
              <a:rPr lang="ru-RU" sz="2400" b="1" dirty="0"/>
              <a:t> и волоконной квантовой оптики (по совместительству лабораторией руководит зав. лаб. РКЦ Алексей Михайлович </a:t>
            </a:r>
            <a:r>
              <a:rPr lang="ru-RU" sz="2400" b="1" dirty="0" err="1"/>
              <a:t>Желтиков</a:t>
            </a:r>
            <a:r>
              <a:rPr lang="ru-RU" sz="2400" b="1" dirty="0"/>
              <a:t>, профессор МГУ).</a:t>
            </a:r>
          </a:p>
          <a:p>
            <a:pPr fontAlgn="auto"/>
            <a:r>
              <a:rPr lang="ru-RU" sz="2400" b="1" dirty="0"/>
              <a:t>Лаборатория практической квантовой криптографии (зав. лаб. Артур Викторович </a:t>
            </a:r>
            <a:r>
              <a:rPr lang="ru-RU" sz="2400" b="1" dirty="0" err="1"/>
              <a:t>Глейм</a:t>
            </a:r>
            <a:r>
              <a:rPr lang="ru-RU" sz="2400" b="1" dirty="0"/>
              <a:t>, к.т.н.).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7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7389" y="957942"/>
            <a:ext cx="8534400" cy="10363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Направления работ лабораторий</a:t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67" y="1532709"/>
            <a:ext cx="11648302" cy="5686697"/>
          </a:xfrm>
        </p:spPr>
        <p:txBody>
          <a:bodyPr>
            <a:normAutofit fontScale="85000" lnSpcReduction="10000"/>
          </a:bodyPr>
          <a:lstStyle/>
          <a:p>
            <a:pPr marL="0" indent="0" fontAlgn="auto">
              <a:buNone/>
            </a:pPr>
            <a:r>
              <a:rPr lang="ru-RU" dirty="0"/>
              <a:t> </a:t>
            </a:r>
          </a:p>
          <a:p>
            <a:pPr fontAlgn="auto"/>
            <a:r>
              <a:rPr lang="ru-RU" sz="2600" dirty="0"/>
              <a:t>Создание и разработка квантовых методов защиты передачи и хранения информации;</a:t>
            </a:r>
          </a:p>
          <a:p>
            <a:pPr fontAlgn="auto"/>
            <a:r>
              <a:rPr lang="ru-RU" sz="2600" dirty="0"/>
              <a:t>Создание квантовой памяти как базовой платформы квантовых технологий;</a:t>
            </a:r>
          </a:p>
          <a:p>
            <a:pPr fontAlgn="auto"/>
            <a:r>
              <a:rPr lang="ru-RU" sz="2600" dirty="0" smtClean="0"/>
              <a:t>создание </a:t>
            </a:r>
            <a:r>
              <a:rPr lang="ru-RU" sz="2600" dirty="0"/>
              <a:t>городской квантовой сети (квантовый интернет);</a:t>
            </a:r>
          </a:p>
          <a:p>
            <a:pPr fontAlgn="auto"/>
            <a:r>
              <a:rPr lang="ru-RU" sz="2600" dirty="0" smtClean="0"/>
              <a:t>создание </a:t>
            </a:r>
            <a:r>
              <a:rPr lang="ru-RU" sz="2600" dirty="0"/>
              <a:t>квантовых коммуникаций между городами Республики Татарстан;</a:t>
            </a:r>
          </a:p>
          <a:p>
            <a:pPr fontAlgn="auto"/>
            <a:r>
              <a:rPr lang="ru-RU" sz="2600" dirty="0"/>
              <a:t>Перспективные цели ККЦ – это создание квантовой сети на больших расстояниях, что предполагает разработку и создание новых квантовых информационных систем;</a:t>
            </a:r>
          </a:p>
          <a:p>
            <a:pPr fontAlgn="auto"/>
            <a:r>
              <a:rPr lang="ru-RU" sz="2600" dirty="0" smtClean="0"/>
              <a:t>Квантовые </a:t>
            </a:r>
            <a:r>
              <a:rPr lang="ru-RU" sz="2600" dirty="0"/>
              <a:t>сети между городами страны;</a:t>
            </a:r>
          </a:p>
          <a:p>
            <a:pPr fontAlgn="auto"/>
            <a:r>
              <a:rPr lang="ru-RU" sz="2600" dirty="0"/>
              <a:t>Квантовые вычислители и переключатели для оперативной обработки информации в квантовой сети;</a:t>
            </a:r>
          </a:p>
          <a:p>
            <a:pPr fontAlgn="auto"/>
            <a:r>
              <a:rPr lang="ru-RU" sz="2600" dirty="0"/>
              <a:t>Разработка оптического квантового компьютера для квантовых сетей.</a:t>
            </a:r>
          </a:p>
          <a:p>
            <a:pPr marL="0" indent="0" fontAlgn="auto">
              <a:buNone/>
            </a:pPr>
            <a:endParaRPr lang="ru-RU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4981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83</TotalTime>
  <Words>110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Cambria Math</vt:lpstr>
      <vt:lpstr>Century Gothic</vt:lpstr>
      <vt:lpstr>Wingdings 3</vt:lpstr>
      <vt:lpstr>Сектор</vt:lpstr>
      <vt:lpstr>Начала Квантовой механики</vt:lpstr>
      <vt:lpstr>В чем основополагающее отличие квантовой механики от классической?</vt:lpstr>
      <vt:lpstr>Понятие состояния и кот шредингера</vt:lpstr>
      <vt:lpstr>Презентация PowerPoint</vt:lpstr>
      <vt:lpstr>Мнение Эйнштейна о новой механике и его вклад в развитие этой науки </vt:lpstr>
      <vt:lpstr>Квантовые технологии и современные исследования данной области</vt:lpstr>
      <vt:lpstr>Направления работ лабораторий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Начала Квантовой механики</dc:title>
  <dc:creator>Тамерлан Тажимов</dc:creator>
  <cp:lastModifiedBy>Тамерлан Тажимов</cp:lastModifiedBy>
  <cp:revision>6</cp:revision>
  <dcterms:created xsi:type="dcterms:W3CDTF">2024-02-29T06:00:57Z</dcterms:created>
  <dcterms:modified xsi:type="dcterms:W3CDTF">2024-02-29T07:24:01Z</dcterms:modified>
</cp:coreProperties>
</file>