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582" r:id="rId2"/>
    <p:sldId id="822" r:id="rId3"/>
    <p:sldId id="812" r:id="rId4"/>
    <p:sldId id="811" r:id="rId5"/>
    <p:sldId id="823" r:id="rId6"/>
    <p:sldId id="824" r:id="rId7"/>
    <p:sldId id="619" r:id="rId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5A86"/>
    <a:srgbClr val="563852"/>
    <a:srgbClr val="F8F4F7"/>
    <a:srgbClr val="EFE6EE"/>
    <a:srgbClr val="D181D1"/>
    <a:srgbClr val="B78FB2"/>
    <a:srgbClr val="46C8C8"/>
    <a:srgbClr val="A4E6E4"/>
    <a:srgbClr val="EFFBFB"/>
    <a:srgbClr val="D2F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8" autoAdjust="0"/>
    <p:restoredTop sz="94733" autoAdjust="0"/>
  </p:normalViewPr>
  <p:slideViewPr>
    <p:cSldViewPr>
      <p:cViewPr varScale="1">
        <p:scale>
          <a:sx n="106" d="100"/>
          <a:sy n="106" d="100"/>
        </p:scale>
        <p:origin x="552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F29D97-DC10-4567-B09E-F668667EEB8A}" type="datetimeFigureOut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86A1538-2295-4AB3-B98D-61F6AE6025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79018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6A1538-2295-4AB3-B98D-61F6AE6025F7}" type="slidenum">
              <a:rPr lang="ru-RU" altLang="ru-RU" smtClean="0"/>
              <a:pPr>
                <a:defRPr/>
              </a:pPr>
              <a:t>2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90734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6500" y="3648078"/>
            <a:ext cx="97536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06500" y="3648078"/>
            <a:ext cx="3048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4763"/>
            <a:ext cx="3048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9FFAF491-57B6-498E-BB15-D20BF6A21695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5033" y="6354763"/>
            <a:ext cx="4633384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367" y="6354763"/>
            <a:ext cx="16256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D7E56-159E-48F6-A0F3-42105810FB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1524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51E15-73D8-4096-B39F-F0F1B6F0F099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AA8F4-42D0-4381-9AE2-B75DE981C97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4513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590550" y="6447368"/>
            <a:ext cx="190500" cy="16086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581607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ABB5A-D00B-4A83-BAEE-E6BB629B6541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82B80-668A-4F41-8DFB-B35F8A25127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3308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167" y="116632"/>
            <a:ext cx="10972800" cy="9906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579167" y="1268539"/>
            <a:ext cx="10972800" cy="4937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F031-629F-4831-893F-F8C2B00B8794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911424" y="6367607"/>
            <a:ext cx="2641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4E836-B49C-4217-BDA2-C8A51DC1C0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22379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9200" y="2819403"/>
            <a:ext cx="97536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2819403"/>
            <a:ext cx="3048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4763"/>
            <a:ext cx="3048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FDABA-930F-47B0-916D-5A8D2024DC30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5033" y="6354763"/>
            <a:ext cx="4633384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635" y="6354763"/>
            <a:ext cx="2027767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AA6B-7276-4FBA-B5F2-AF7E8337992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1446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EBA34-E102-4050-AC4B-F5F70F67B11F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AB5F4-64BB-43A4-A05A-753F85F3300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59313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2" y="1295400"/>
            <a:ext cx="5389033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62A3F-5408-4455-A186-C25293F041B3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2178E-A41B-4079-B49D-81523D39C5F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7257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590550" y="6447368"/>
            <a:ext cx="190500" cy="16086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E3224-0740-4663-80D4-2C29570A1854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EC4DE-28FC-4927-8D72-9CE2FAC2F88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2431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590550" y="6447368"/>
            <a:ext cx="190500" cy="16086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>
          <a:xfrm>
            <a:off x="8738553" y="6356353"/>
            <a:ext cx="305223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0370-E115-4838-80AD-7CE51A03B9D4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AC4D8-1A4B-4103-9177-A636CE7A76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1949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 rot="5400000">
            <a:off x="5220231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590550" y="6447368"/>
            <a:ext cx="190500" cy="16086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3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5020-E74B-4B3F-9580-913A1F4EB92C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2D0A6-084B-43F0-BE62-DBF7A117D84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582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550" y="6447368"/>
            <a:ext cx="190500" cy="16086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9602" y="500063"/>
            <a:ext cx="243417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717C8-A492-4070-AD22-03E5B649DF97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6D6E6-6E89-4C47-9D1B-603635ED257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2967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4014" y="115093"/>
            <a:ext cx="1097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/>
              <a:t>Образец заголовка</a:t>
            </a:r>
            <a:endParaRPr lang="en-US" altLang="ru-RU" dirty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219200"/>
            <a:ext cx="109728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  <a:endParaRPr lang="en-US" altLang="ru-RU" dirty="0"/>
          </a:p>
          <a:p>
            <a:pPr lvl="0"/>
            <a:r>
              <a:rPr lang="ru-RU" altLang="ru-RU" dirty="0"/>
              <a:t>Образец текста</a:t>
            </a: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2" y="6356353"/>
            <a:ext cx="3052233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FF4924B-48BA-48F5-911E-B2CC8407185B}" type="datetime1">
              <a:rPr lang="ru-RU"/>
              <a:pPr>
                <a:defRPr/>
              </a:pPr>
              <a:t>01.04.2024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5033" y="6356353"/>
            <a:ext cx="46736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ru-RU"/>
              <a:t>16 ноября 2011, Екатеринбург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033" y="6356353"/>
            <a:ext cx="2641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02026D-62C7-48F6-993B-883C6E463FA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7" r:id="rId1"/>
    <p:sldLayoutId id="2147484523" r:id="rId2"/>
    <p:sldLayoutId id="2147484528" r:id="rId3"/>
    <p:sldLayoutId id="2147484524" r:id="rId4"/>
    <p:sldLayoutId id="2147484525" r:id="rId5"/>
    <p:sldLayoutId id="2147484529" r:id="rId6"/>
    <p:sldLayoutId id="2147484530" r:id="rId7"/>
    <p:sldLayoutId id="2147484531" r:id="rId8"/>
    <p:sldLayoutId id="2147484532" r:id="rId9"/>
    <p:sldLayoutId id="2147484526" r:id="rId10"/>
    <p:sldLayoutId id="2147484533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anose="05040102010807070707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anose="05040102010807070707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anose="05040102010807070707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anose="05000000000000000000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935" userDrawn="1">
          <p15:clr>
            <a:srgbClr val="F26B43"/>
          </p15:clr>
        </p15:guide>
        <p15:guide id="4" orient="horz" pos="1570" userDrawn="1">
          <p15:clr>
            <a:srgbClr val="F26B43"/>
          </p15:clr>
        </p15:guide>
        <p15:guide id="5" pos="393" userDrawn="1">
          <p15:clr>
            <a:srgbClr val="F26B43"/>
          </p15:clr>
        </p15:guide>
        <p15:guide id="6" pos="7287" userDrawn="1">
          <p15:clr>
            <a:srgbClr val="F26B43"/>
          </p15:clr>
        </p15:guide>
        <p15:guide id="8" orient="horz" pos="255" userDrawn="1">
          <p15:clr>
            <a:srgbClr val="F26B43"/>
          </p15:clr>
        </p15:guide>
        <p15:guide id="9" orient="horz" pos="1253" userDrawn="1">
          <p15:clr>
            <a:srgbClr val="F26B43"/>
          </p15:clr>
        </p15:guide>
        <p15:guide id="10" orient="horz" pos="1842" userDrawn="1">
          <p15:clr>
            <a:srgbClr val="F26B43"/>
          </p15:clr>
        </p15:guide>
        <p15:guide id="11" orient="horz" pos="1434" userDrawn="1">
          <p15:clr>
            <a:srgbClr val="F26B43"/>
          </p15:clr>
        </p15:guide>
        <p15:guide id="12" pos="3704" userDrawn="1">
          <p15:clr>
            <a:srgbClr val="F26B43"/>
          </p15:clr>
        </p15:guide>
        <p15:guide id="13" pos="3976" userDrawn="1">
          <p15:clr>
            <a:srgbClr val="F26B43"/>
          </p15:clr>
        </p15:guide>
        <p15:guide id="14" pos="70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3"/>
          <p:cNvSpPr>
            <a:spLocks noGrp="1"/>
          </p:cNvSpPr>
          <p:nvPr>
            <p:ph sz="quarter" idx="1"/>
          </p:nvPr>
        </p:nvSpPr>
        <p:spPr>
          <a:xfrm>
            <a:off x="1055440" y="1628800"/>
            <a:ext cx="9793088" cy="1008112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4800" b="1" dirty="0">
                <a:solidFill>
                  <a:srgbClr val="8C5A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Применения </a:t>
            </a:r>
          </a:p>
          <a:p>
            <a:pPr marL="0" indent="0" algn="ctr" eaLnBrk="1" hangingPunct="1">
              <a:buNone/>
            </a:pPr>
            <a:r>
              <a:rPr lang="ru-RU" sz="4800" b="1" dirty="0">
                <a:solidFill>
                  <a:srgbClr val="8C5A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ядерных технологий </a:t>
            </a:r>
          </a:p>
          <a:p>
            <a:pPr marL="0" indent="0" algn="ctr" eaLnBrk="1" hangingPunct="1">
              <a:buNone/>
            </a:pPr>
            <a:r>
              <a:rPr lang="ru-RU" sz="4800" b="1" dirty="0">
                <a:solidFill>
                  <a:srgbClr val="8C5A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обработке продукции</a:t>
            </a:r>
            <a:endParaRPr lang="ru-RU" altLang="ru-RU" sz="4800" b="1" dirty="0">
              <a:solidFill>
                <a:srgbClr val="8C5A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55840" y="4329112"/>
            <a:ext cx="2871221" cy="108000"/>
          </a:xfrm>
          <a:prstGeom prst="roundRect">
            <a:avLst>
              <a:gd name="adj" fmla="val 29013"/>
            </a:avLst>
          </a:prstGeom>
          <a:solidFill>
            <a:srgbClr val="B78FB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750153-D1BE-4FF4-A386-5584557936A0}"/>
              </a:ext>
            </a:extLst>
          </p:cNvPr>
          <p:cNvSpPr txBox="1"/>
          <p:nvPr/>
        </p:nvSpPr>
        <p:spPr>
          <a:xfrm>
            <a:off x="2524738" y="4653136"/>
            <a:ext cx="7212745" cy="1305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solidFill>
                  <a:srgbClr val="563852"/>
                </a:solidFill>
              </a:rPr>
              <a:t>Ирина Бажукова</a:t>
            </a:r>
            <a:r>
              <a:rPr lang="en-US" sz="2800" dirty="0">
                <a:solidFill>
                  <a:srgbClr val="563852"/>
                </a:solidFill>
              </a:rPr>
              <a:t>, </a:t>
            </a:r>
            <a:r>
              <a:rPr lang="ru-RU" sz="2800" dirty="0">
                <a:solidFill>
                  <a:srgbClr val="563852"/>
                </a:solidFill>
              </a:rPr>
              <a:t>к.ф.-м.н.</a:t>
            </a:r>
            <a:r>
              <a:rPr lang="en-US" sz="2800" dirty="0">
                <a:solidFill>
                  <a:srgbClr val="563852"/>
                </a:solidFill>
              </a:rPr>
              <a:t>, </a:t>
            </a:r>
            <a:r>
              <a:rPr lang="ru-RU" sz="2800" dirty="0">
                <a:solidFill>
                  <a:srgbClr val="563852"/>
                </a:solidFill>
              </a:rPr>
              <a:t>доцент, </a:t>
            </a:r>
            <a:r>
              <a:rPr lang="ru-RU" sz="2800" dirty="0" err="1">
                <a:solidFill>
                  <a:srgbClr val="563852"/>
                </a:solidFill>
              </a:rPr>
              <a:t>УрФУ</a:t>
            </a:r>
            <a:endParaRPr lang="ru-RU" sz="2800" dirty="0">
              <a:solidFill>
                <a:srgbClr val="56385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800" dirty="0">
                <a:solidFill>
                  <a:srgbClr val="563852"/>
                </a:solidFill>
              </a:rPr>
              <a:t>Андрей Смирнов, к.ф.-м.н., доцент, </a:t>
            </a:r>
            <a:r>
              <a:rPr lang="ru-RU" sz="2800" dirty="0" err="1">
                <a:solidFill>
                  <a:srgbClr val="563852"/>
                </a:solidFill>
              </a:rPr>
              <a:t>УрФУ</a:t>
            </a:r>
            <a:endParaRPr lang="ru-RU" sz="2800" dirty="0">
              <a:solidFill>
                <a:srgbClr val="563852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94187-B2CE-4848-D29C-A8504E7FB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24F32CE1-CFAC-2A2B-D622-8AA0A6D67D4A}"/>
              </a:ext>
            </a:extLst>
          </p:cNvPr>
          <p:cNvSpPr/>
          <p:nvPr/>
        </p:nvSpPr>
        <p:spPr>
          <a:xfrm>
            <a:off x="0" y="0"/>
            <a:ext cx="12192000" cy="1484784"/>
          </a:xfrm>
          <a:prstGeom prst="rect">
            <a:avLst/>
          </a:prstGeom>
          <a:solidFill>
            <a:srgbClr val="B78FB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292EDDE8-3934-05D9-BB7B-D2F5699F6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10" y="668688"/>
            <a:ext cx="9793088" cy="56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eaLnBrk="1" hangingPunct="1"/>
            <a:r>
              <a:rPr lang="ru-RU" altLang="ru-RU" sz="40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Ядерные технологии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FEA8D463-C363-14AD-8A27-0B33265D9843}"/>
              </a:ext>
            </a:extLst>
          </p:cNvPr>
          <p:cNvSpPr/>
          <p:nvPr/>
        </p:nvSpPr>
        <p:spPr>
          <a:xfrm>
            <a:off x="0" y="1484784"/>
            <a:ext cx="12167320" cy="108000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37B0EFD7-0AE4-9482-DB53-3592111E7753}"/>
              </a:ext>
            </a:extLst>
          </p:cNvPr>
          <p:cNvSpPr/>
          <p:nvPr/>
        </p:nvSpPr>
        <p:spPr>
          <a:xfrm>
            <a:off x="0" y="6525344"/>
            <a:ext cx="12220996" cy="332656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E28A71-73F4-569B-333F-3E93A830B5ED}"/>
              </a:ext>
            </a:extLst>
          </p:cNvPr>
          <p:cNvSpPr txBox="1"/>
          <p:nvPr/>
        </p:nvSpPr>
        <p:spPr>
          <a:xfrm>
            <a:off x="601641" y="1792532"/>
            <a:ext cx="11190395" cy="7694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Ядерная технологии </a:t>
            </a:r>
            <a:r>
              <a:rPr lang="ru-RU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 совокупность инженерных решений, позволяющих использовать ядерные реакции или ионизирующее излучение</a:t>
            </a:r>
          </a:p>
        </p:txBody>
      </p:sp>
      <p:pic>
        <p:nvPicPr>
          <p:cNvPr id="1026" name="Picture 2" descr="Применение ядерных технологий человеком">
            <a:extLst>
              <a:ext uri="{FF2B5EF4-FFF2-40B4-BE49-F238E27FC236}">
                <a16:creationId xmlns:a16="http://schemas.microsoft.com/office/drawing/2014/main" id="{26325F8D-1515-853B-44C5-00B908193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2761721"/>
            <a:ext cx="5852323" cy="302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36B140-0F92-8CF3-2E62-6D4A4591D9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28" y="2840823"/>
            <a:ext cx="180446" cy="1811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578D8D5-382F-EF4B-00D6-CC23DB4887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0" y="3503741"/>
            <a:ext cx="180446" cy="18111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6A5A255-3ED1-A637-FAC5-E4129E57B5D0}"/>
              </a:ext>
            </a:extLst>
          </p:cNvPr>
          <p:cNvSpPr/>
          <p:nvPr/>
        </p:nvSpPr>
        <p:spPr>
          <a:xfrm>
            <a:off x="983433" y="2719236"/>
            <a:ext cx="3600400" cy="3086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4000"/>
              </a:lnSpc>
              <a:spcAft>
                <a:spcPts val="2400"/>
              </a:spcAft>
            </a:pPr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Энергетика</a:t>
            </a:r>
          </a:p>
          <a:p>
            <a:pPr eaLnBrk="1" hangingPunct="1">
              <a:lnSpc>
                <a:spcPct val="114000"/>
              </a:lnSpc>
              <a:spcAft>
                <a:spcPts val="2400"/>
              </a:spcAft>
            </a:pPr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Медицина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ru-RU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14000"/>
              </a:lnSpc>
              <a:spcAft>
                <a:spcPts val="2400"/>
              </a:spcAft>
            </a:pPr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Сельское хозяйство</a:t>
            </a:r>
          </a:p>
          <a:p>
            <a:pPr eaLnBrk="1" hangingPunct="1">
              <a:lnSpc>
                <a:spcPct val="114000"/>
              </a:lnSpc>
              <a:spcAft>
                <a:spcPts val="2400"/>
              </a:spcAft>
            </a:pPr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Пищевые продукты</a:t>
            </a:r>
          </a:p>
          <a:p>
            <a:pPr eaLnBrk="1" hangingPunct="1">
              <a:lnSpc>
                <a:spcPct val="114000"/>
              </a:lnSpc>
              <a:spcAft>
                <a:spcPts val="2400"/>
              </a:spcAft>
            </a:pPr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Промышленность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322FE6-FBC2-05B1-C87E-1F17D3909B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0" y="4809757"/>
            <a:ext cx="180446" cy="18111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7C2CAC2-21C8-FC79-6689-C144ABAB8E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19" y="4126896"/>
            <a:ext cx="180446" cy="1811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103406C-C288-582C-A79B-785A61961A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19" y="5465596"/>
            <a:ext cx="180446" cy="1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51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0"/>
            <a:ext cx="12192000" cy="1484784"/>
          </a:xfrm>
          <a:prstGeom prst="rect">
            <a:avLst/>
          </a:prstGeom>
          <a:solidFill>
            <a:srgbClr val="B78FB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1484784"/>
            <a:ext cx="12167320" cy="108000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525344"/>
            <a:ext cx="12220996" cy="332656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568874" y="209965"/>
            <a:ext cx="102971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Радиационная стерилизация одноразовых медицинских изделий</a:t>
            </a:r>
            <a:endParaRPr lang="ru-RU" altLang="ru-RU" sz="3600" b="1" dirty="0">
              <a:solidFill>
                <a:srgbClr val="8C5A8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1D78B7C-73D3-4AC3-B26D-C9649B1CA4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42" y="1890014"/>
            <a:ext cx="180446" cy="181118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47C059C-3DBE-1C22-FC75-94BD99DEC1A7}"/>
              </a:ext>
            </a:extLst>
          </p:cNvPr>
          <p:cNvSpPr/>
          <p:nvPr/>
        </p:nvSpPr>
        <p:spPr>
          <a:xfrm>
            <a:off x="1013992" y="1772816"/>
            <a:ext cx="105546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Обработка ионизирующим излучением (электроны, гамма-кванты) медицинской продукции с целью уничтожения микробной контаминации</a:t>
            </a:r>
          </a:p>
        </p:txBody>
      </p:sp>
      <p:pic>
        <p:nvPicPr>
          <p:cNvPr id="2050" name="Picture 2" descr="Ученые получили грант на исследования по стерилизации медицинских  инструментов">
            <a:extLst>
              <a:ext uri="{FF2B5EF4-FFF2-40B4-BE49-F238E27FC236}">
                <a16:creationId xmlns:a16="http://schemas.microsoft.com/office/drawing/2014/main" id="{8657FF89-2508-C476-1803-7DB8E139B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2" y="2780928"/>
            <a:ext cx="5138936" cy="29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ертификация медицинских изделий, изделий медицинского назначения в России  - trts.info">
            <a:extLst>
              <a:ext uri="{FF2B5EF4-FFF2-40B4-BE49-F238E27FC236}">
                <a16:creationId xmlns:a16="http://schemas.microsoft.com/office/drawing/2014/main" id="{DF848C57-AEBC-B81B-E854-35BE417801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2" r="3979"/>
          <a:stretch/>
        </p:blipFill>
        <p:spPr bwMode="auto">
          <a:xfrm>
            <a:off x="6110498" y="2780928"/>
            <a:ext cx="5718965" cy="29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05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0"/>
            <a:ext cx="12192000" cy="1484784"/>
          </a:xfrm>
          <a:prstGeom prst="rect">
            <a:avLst/>
          </a:prstGeom>
          <a:solidFill>
            <a:srgbClr val="B78FB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1484784"/>
            <a:ext cx="12167320" cy="108000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525344"/>
            <a:ext cx="12220996" cy="332656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C6389221-32D2-958D-905D-A0C80056E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74" y="209965"/>
            <a:ext cx="102971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Радиационная обработка пищевых продуктов</a:t>
            </a:r>
            <a:endParaRPr lang="ru-RU" altLang="ru-RU" sz="3600" b="1" dirty="0">
              <a:solidFill>
                <a:srgbClr val="8C5A8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3C450BA-5C35-799F-0394-7EA96AEC26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1" y="1905584"/>
            <a:ext cx="180446" cy="181118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4B2CD02-F74B-FE49-DE94-AFAD70BB484A}"/>
              </a:ext>
            </a:extLst>
          </p:cNvPr>
          <p:cNvSpPr/>
          <p:nvPr/>
        </p:nvSpPr>
        <p:spPr>
          <a:xfrm>
            <a:off x="975001" y="1788386"/>
            <a:ext cx="1055461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Обработка пищевых продуктов с целью увеличения продолжительности хранения в дозах, приводящих к ограниченному подавлению патогенных для человека микроорганизмов и бактерий</a:t>
            </a:r>
          </a:p>
          <a:p>
            <a:pPr algn="just"/>
            <a:endParaRPr lang="ru-RU" sz="2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074" name="Picture 2" descr="Облучение продуктов питания с целью уничтожения микроорганизмов, бактерий,  вирусов или насекомых | Атомная энергия 2.0">
            <a:extLst>
              <a:ext uri="{FF2B5EF4-FFF2-40B4-BE49-F238E27FC236}">
                <a16:creationId xmlns:a16="http://schemas.microsoft.com/office/drawing/2014/main" id="{86A67E89-C012-CF1C-5AEB-3DE0D4C760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170"/>
          <a:stretch/>
        </p:blipFill>
        <p:spPr bwMode="auto">
          <a:xfrm>
            <a:off x="6177151" y="3144725"/>
            <a:ext cx="4774003" cy="252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Seed Potato at Rs 1300/50kg | Seed Potatoes | ID: 13693062848">
            <a:extLst>
              <a:ext uri="{FF2B5EF4-FFF2-40B4-BE49-F238E27FC236}">
                <a16:creationId xmlns:a16="http://schemas.microsoft.com/office/drawing/2014/main" id="{D2327B79-36AE-CF49-4793-C3A1540BB8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8" b="16150"/>
          <a:stretch/>
        </p:blipFill>
        <p:spPr bwMode="auto">
          <a:xfrm>
            <a:off x="1240846" y="3144725"/>
            <a:ext cx="3778257" cy="252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811951-8AA8-36EA-689F-348D2374E634}"/>
              </a:ext>
            </a:extLst>
          </p:cNvPr>
          <p:cNvSpPr txBox="1"/>
          <p:nvPr/>
        </p:nvSpPr>
        <p:spPr>
          <a:xfrm>
            <a:off x="6252308" y="5825388"/>
            <a:ext cx="1822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Без обработки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6317F6-5EA6-843E-0055-3C821A8AA1B6}"/>
              </a:ext>
            </a:extLst>
          </p:cNvPr>
          <p:cNvSpPr txBox="1"/>
          <p:nvPr/>
        </p:nvSpPr>
        <p:spPr>
          <a:xfrm>
            <a:off x="8883870" y="5819997"/>
            <a:ext cx="211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После обработки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DBF3E5-C035-B265-2775-247D19557368}"/>
              </a:ext>
            </a:extLst>
          </p:cNvPr>
          <p:cNvSpPr txBox="1"/>
          <p:nvPr/>
        </p:nvSpPr>
        <p:spPr>
          <a:xfrm>
            <a:off x="463305" y="5825169"/>
            <a:ext cx="510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Стимуляция / ингибирование прорастания</a:t>
            </a:r>
          </a:p>
        </p:txBody>
      </p:sp>
    </p:spTree>
    <p:extLst>
      <p:ext uri="{BB962C8B-B14F-4D97-AF65-F5344CB8AC3E}">
        <p14:creationId xmlns:p14="http://schemas.microsoft.com/office/powerpoint/2010/main" val="2413568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D00AE-F1F5-7977-D77A-B0B2B1F59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42F89419-694D-5308-FC42-BB9F75D96307}"/>
              </a:ext>
            </a:extLst>
          </p:cNvPr>
          <p:cNvSpPr/>
          <p:nvPr/>
        </p:nvSpPr>
        <p:spPr>
          <a:xfrm>
            <a:off x="0" y="0"/>
            <a:ext cx="12192000" cy="1484784"/>
          </a:xfrm>
          <a:prstGeom prst="rect">
            <a:avLst/>
          </a:prstGeom>
          <a:solidFill>
            <a:srgbClr val="B78FB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50CD733B-8233-05D3-C86D-5A0FF4AC1D72}"/>
              </a:ext>
            </a:extLst>
          </p:cNvPr>
          <p:cNvSpPr/>
          <p:nvPr/>
        </p:nvSpPr>
        <p:spPr>
          <a:xfrm>
            <a:off x="0" y="1484784"/>
            <a:ext cx="12167320" cy="108000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985DA5D1-DD75-E1EB-8DB3-D2D83ED16D85}"/>
              </a:ext>
            </a:extLst>
          </p:cNvPr>
          <p:cNvSpPr/>
          <p:nvPr/>
        </p:nvSpPr>
        <p:spPr>
          <a:xfrm>
            <a:off x="0" y="6525344"/>
            <a:ext cx="12220996" cy="332656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DF336089-B96D-E8C4-2CE9-9337AB4EB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74" y="209965"/>
            <a:ext cx="102971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Модификация материалов с помощью радиационной обработки</a:t>
            </a:r>
            <a:endParaRPr lang="ru-RU" altLang="ru-RU" sz="3600" b="1" dirty="0">
              <a:solidFill>
                <a:srgbClr val="8C5A8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D320AA-E589-7C53-8B2C-24C5E49327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1" y="1905584"/>
            <a:ext cx="180446" cy="18111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0436A6A-69A9-3DD5-34C2-05430276F301}"/>
              </a:ext>
            </a:extLst>
          </p:cNvPr>
          <p:cNvSpPr/>
          <p:nvPr/>
        </p:nvSpPr>
        <p:spPr>
          <a:xfrm>
            <a:off x="975001" y="1788386"/>
            <a:ext cx="105546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Модификация материалов приводит к определенным изменениям в их свойствах, что зачастую может находить самое широкое коммерческое применение</a:t>
            </a:r>
          </a:p>
        </p:txBody>
      </p:sp>
      <p:pic>
        <p:nvPicPr>
          <p:cNvPr id="4098" name="Picture 2" descr="Радиационно-облученные (сшитые) полиолефины | UKR Profit">
            <a:extLst>
              <a:ext uri="{FF2B5EF4-FFF2-40B4-BE49-F238E27FC236}">
                <a16:creationId xmlns:a16="http://schemas.microsoft.com/office/drawing/2014/main" id="{CF42C037-D05B-6C7E-5F96-399284EFE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12" y="2889289"/>
            <a:ext cx="2664296" cy="295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Что такое термоусадочная трубка">
            <a:extLst>
              <a:ext uri="{FF2B5EF4-FFF2-40B4-BE49-F238E27FC236}">
                <a16:creationId xmlns:a16="http://schemas.microsoft.com/office/drawing/2014/main" id="{739C3DA8-774D-B6A9-CB31-0EAF6EFA0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409" y="3127110"/>
            <a:ext cx="3193444" cy="235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Все о гидрогелевых покрытиях для лечения ран">
            <a:extLst>
              <a:ext uri="{FF2B5EF4-FFF2-40B4-BE49-F238E27FC236}">
                <a16:creationId xmlns:a16="http://schemas.microsoft.com/office/drawing/2014/main" id="{D25E2E8B-3C11-ADFB-D163-CB1CE40D1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2969568"/>
            <a:ext cx="2903399" cy="244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06857A-843E-D12C-F167-05BE2D47F396}"/>
              </a:ext>
            </a:extLst>
          </p:cNvPr>
          <p:cNvSpPr txBox="1"/>
          <p:nvPr/>
        </p:nvSpPr>
        <p:spPr>
          <a:xfrm>
            <a:off x="1062480" y="5662094"/>
            <a:ext cx="292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Термоусадочные трубки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138A82-F8E2-89AF-E97E-6EB6432E949F}"/>
              </a:ext>
            </a:extLst>
          </p:cNvPr>
          <p:cNvSpPr txBox="1"/>
          <p:nvPr/>
        </p:nvSpPr>
        <p:spPr>
          <a:xfrm>
            <a:off x="7896200" y="5661992"/>
            <a:ext cx="3806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Гидрогелевые</a:t>
            </a:r>
            <a:r>
              <a:rPr lang="ru-RU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раневые повязки</a:t>
            </a:r>
          </a:p>
        </p:txBody>
      </p:sp>
    </p:spTree>
    <p:extLst>
      <p:ext uri="{BB962C8B-B14F-4D97-AF65-F5344CB8AC3E}">
        <p14:creationId xmlns:p14="http://schemas.microsoft.com/office/powerpoint/2010/main" val="2258184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826645-9E72-E6FE-3F4A-DB598305B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6CB76A63-ACEA-35B8-7E11-77AB22B8B5AA}"/>
              </a:ext>
            </a:extLst>
          </p:cNvPr>
          <p:cNvSpPr/>
          <p:nvPr/>
        </p:nvSpPr>
        <p:spPr>
          <a:xfrm>
            <a:off x="0" y="0"/>
            <a:ext cx="12192000" cy="1484784"/>
          </a:xfrm>
          <a:prstGeom prst="rect">
            <a:avLst/>
          </a:prstGeom>
          <a:solidFill>
            <a:srgbClr val="B78FB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8F11C194-8E1C-7B32-3D93-CECD71D27857}"/>
              </a:ext>
            </a:extLst>
          </p:cNvPr>
          <p:cNvSpPr/>
          <p:nvPr/>
        </p:nvSpPr>
        <p:spPr>
          <a:xfrm>
            <a:off x="0" y="1484784"/>
            <a:ext cx="12167320" cy="108000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45F63625-62B0-0037-50BB-365A9321FE56}"/>
              </a:ext>
            </a:extLst>
          </p:cNvPr>
          <p:cNvSpPr/>
          <p:nvPr/>
        </p:nvSpPr>
        <p:spPr>
          <a:xfrm>
            <a:off x="0" y="6525344"/>
            <a:ext cx="12220996" cy="332656"/>
          </a:xfrm>
          <a:prstGeom prst="rect">
            <a:avLst/>
          </a:prstGeom>
          <a:solidFill>
            <a:srgbClr val="B78FB2">
              <a:alpha val="2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EE7C0D15-F0F4-3D4E-CD3F-9D3F9173F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74" y="209965"/>
            <a:ext cx="102971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Cambria" pitchFamily="18" charset="0"/>
              </a:defRPr>
            </a:lvl9pPr>
          </a:lstStyle>
          <a:p>
            <a:pPr eaLnBrk="1" hangingPunct="1"/>
            <a:r>
              <a:rPr lang="ru-RU" sz="36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Перспективы применения </a:t>
            </a:r>
          </a:p>
          <a:p>
            <a:pPr eaLnBrk="1" hangingPunct="1"/>
            <a:r>
              <a:rPr lang="ru-RU" sz="3600" b="1" dirty="0">
                <a:solidFill>
                  <a:srgbClr val="8C5A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ядерных технологий</a:t>
            </a:r>
            <a:endParaRPr lang="ru-RU" altLang="ru-RU" sz="3600" b="1" dirty="0">
              <a:solidFill>
                <a:srgbClr val="8C5A8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3A1F4F02-2F37-BF2B-99E3-725B578B5C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42" y="2009067"/>
            <a:ext cx="180446" cy="181118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151503FC-6EEF-8B5C-BB28-3A21CAB255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00" y="3307114"/>
            <a:ext cx="180446" cy="181118"/>
          </a:xfrm>
          <a:prstGeom prst="rect">
            <a:avLst/>
          </a:prstGeom>
        </p:spPr>
      </p:pic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114438C7-AED1-3497-DBAB-4B9B0FA086F1}"/>
              </a:ext>
            </a:extLst>
          </p:cNvPr>
          <p:cNvSpPr/>
          <p:nvPr/>
        </p:nvSpPr>
        <p:spPr>
          <a:xfrm>
            <a:off x="1055440" y="1844824"/>
            <a:ext cx="5112568" cy="422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4000"/>
              </a:lnSpc>
              <a:spcAft>
                <a:spcPts val="0"/>
              </a:spcAft>
            </a:pPr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Рост количества медицинской одноразовой продукции, подвергнутой радиационной стерилизации</a:t>
            </a:r>
          </a:p>
          <a:p>
            <a:endParaRPr lang="ru-RU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Расширение видов пищевой продукции, разрешённых к обработке с помощью радиационных технологий</a:t>
            </a:r>
          </a:p>
          <a:p>
            <a:endParaRPr lang="ru-RU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Исследование новых свойств материалов (в первую очередь, пластика) после радиационной модификации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982C19-C5F0-B41A-7B1D-017D2C10A6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93" y="4850641"/>
            <a:ext cx="180446" cy="181118"/>
          </a:xfrm>
          <a:prstGeom prst="rect">
            <a:avLst/>
          </a:prstGeom>
        </p:spPr>
      </p:pic>
      <p:pic>
        <p:nvPicPr>
          <p:cNvPr id="5122" name="Picture 2" descr="Облучение пищевых продуктов - FoodSMI - Портал пищевой промышленности  foodsmi">
            <a:extLst>
              <a:ext uri="{FF2B5EF4-FFF2-40B4-BE49-F238E27FC236}">
                <a16:creationId xmlns:a16="http://schemas.microsoft.com/office/drawing/2014/main" id="{E69670BC-67A1-20FE-CA84-1FE59EB04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3677997"/>
            <a:ext cx="3739494" cy="195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терилизация одноразовых пластмассовых изделий мед. назначения">
            <a:extLst>
              <a:ext uri="{FF2B5EF4-FFF2-40B4-BE49-F238E27FC236}">
                <a16:creationId xmlns:a16="http://schemas.microsoft.com/office/drawing/2014/main" id="{2E7CDC92-0BF7-1735-E083-9F775F5962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6" r="8291"/>
          <a:stretch/>
        </p:blipFill>
        <p:spPr bwMode="auto">
          <a:xfrm>
            <a:off x="6570977" y="1812666"/>
            <a:ext cx="3913396" cy="172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9 способов переработки пластика">
            <a:extLst>
              <a:ext uri="{FF2B5EF4-FFF2-40B4-BE49-F238E27FC236}">
                <a16:creationId xmlns:a16="http://schemas.microsoft.com/office/drawing/2014/main" id="{93D1655F-4074-029F-7E4D-9AA45625C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6" t="18637" r="26375" b="14629"/>
          <a:stretch/>
        </p:blipFill>
        <p:spPr bwMode="auto">
          <a:xfrm>
            <a:off x="5447928" y="4317403"/>
            <a:ext cx="2441347" cy="195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166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3"/>
          <p:cNvSpPr>
            <a:spLocks noGrp="1"/>
          </p:cNvSpPr>
          <p:nvPr>
            <p:ph sz="quarter" idx="1"/>
          </p:nvPr>
        </p:nvSpPr>
        <p:spPr>
          <a:xfrm>
            <a:off x="1199456" y="3284984"/>
            <a:ext cx="9793088" cy="1008112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4800" b="1" dirty="0">
                <a:solidFill>
                  <a:srgbClr val="8C5A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Благодарим за внимание</a:t>
            </a:r>
            <a:r>
              <a:rPr lang="en-US" altLang="ru-RU" sz="4800" b="1" dirty="0">
                <a:solidFill>
                  <a:srgbClr val="8C5A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ru-RU" altLang="ru-RU" sz="4800" b="1" dirty="0">
              <a:solidFill>
                <a:srgbClr val="8C5A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55840" y="4329112"/>
            <a:ext cx="2871221" cy="108000"/>
          </a:xfrm>
          <a:prstGeom prst="roundRect">
            <a:avLst>
              <a:gd name="adj" fmla="val 29013"/>
            </a:avLst>
          </a:prstGeom>
          <a:solidFill>
            <a:srgbClr val="B78FB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892" y="1124744"/>
            <a:ext cx="1944216" cy="195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73440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7685</TotalTime>
  <Words>184</Words>
  <Application>Microsoft Macintosh PowerPoint</Application>
  <PresentationFormat>Широкоэкранный</PresentationFormat>
  <Paragraphs>33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Bookman Old Style</vt:lpstr>
      <vt:lpstr>Calibri</vt:lpstr>
      <vt:lpstr>Cambria</vt:lpstr>
      <vt:lpstr>Gill Sans MT</vt:lpstr>
      <vt:lpstr>Open Sans</vt:lpstr>
      <vt:lpstr>Wingdings</vt:lpstr>
      <vt:lpstr>Wingdings 3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USTU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состояние и перспективы  ядерной медицины</dc:title>
  <dc:creator>ivy</dc:creator>
  <cp:lastModifiedBy>Иван Царапкин</cp:lastModifiedBy>
  <cp:revision>629</cp:revision>
  <dcterms:created xsi:type="dcterms:W3CDTF">2011-03-26T07:25:06Z</dcterms:created>
  <dcterms:modified xsi:type="dcterms:W3CDTF">2024-04-01T08:36:01Z</dcterms:modified>
</cp:coreProperties>
</file>