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0" r:id="rId4"/>
    <p:sldId id="261" r:id="rId5"/>
    <p:sldId id="273" r:id="rId6"/>
    <p:sldId id="285" r:id="rId7"/>
    <p:sldId id="275" r:id="rId8"/>
    <p:sldId id="279" r:id="rId9"/>
    <p:sldId id="282" r:id="rId10"/>
    <p:sldId id="28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47D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9" autoAdjust="0"/>
    <p:restoredTop sz="94733" autoAdjust="0"/>
  </p:normalViewPr>
  <p:slideViewPr>
    <p:cSldViewPr snapToGrid="0">
      <p:cViewPr varScale="1">
        <p:scale>
          <a:sx n="106" d="100"/>
          <a:sy n="106" d="100"/>
        </p:scale>
        <p:origin x="1624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067B0-85B9-48C5-8B5F-BD6AB177EFDB}" type="datetimeFigureOut">
              <a:rPr lang="ru-RU" smtClean="0"/>
              <a:t>01.04.2024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D3B1D-E7D3-4C85-BEB0-88AC81F0A7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D3B1D-E7D3-4C85-BEB0-88AC81F0A7B2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 descr="a1"/>
          <p:cNvSpPr>
            <a:spLocks noChangeArrowheads="1"/>
          </p:cNvSpPr>
          <p:nvPr/>
        </p:nvSpPr>
        <p:spPr bwMode="gray">
          <a:xfrm>
            <a:off x="2286000" y="0"/>
            <a:ext cx="2286000" cy="3124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0" y="0"/>
            <a:ext cx="22098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4648200" y="0"/>
            <a:ext cx="2209800" cy="3124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92" name="Rectangle 20" descr="a2"/>
          <p:cNvSpPr>
            <a:spLocks noChangeArrowheads="1"/>
          </p:cNvSpPr>
          <p:nvPr/>
        </p:nvSpPr>
        <p:spPr bwMode="gray">
          <a:xfrm>
            <a:off x="6934200" y="0"/>
            <a:ext cx="2209800" cy="31242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gray">
          <a:xfrm>
            <a:off x="2286000" y="3124200"/>
            <a:ext cx="6858000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gray">
          <a:xfrm>
            <a:off x="0" y="3124200"/>
            <a:ext cx="9144000" cy="152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048000"/>
            <a:ext cx="6705600" cy="685800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ru-RU" altLang="ru-RU" noProof="0"/>
              <a:t>Образец заголовка</a:t>
            </a:r>
            <a:endParaRPr lang="en-US" altLang="ru-RU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286000" y="3886200"/>
            <a:ext cx="6719888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>
                <a:latin typeface="Verdana" panose="020B0604030504040204" pitchFamily="34" charset="0"/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  <a:endParaRPr lang="en-US" altLang="ru-RU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1613"/>
            <a:ext cx="2133600" cy="169862"/>
          </a:xfrm>
        </p:spPr>
        <p:txBody>
          <a:bodyPr/>
          <a:lstStyle>
            <a:lvl1pPr>
              <a:defRPr>
                <a:effectLst/>
                <a:latin typeface="+mn-lt"/>
              </a:defRPr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68275"/>
          </a:xfrm>
        </p:spPr>
        <p:txBody>
          <a:bodyPr/>
          <a:lstStyle>
            <a:lvl1pPr algn="ctr">
              <a:defRPr>
                <a:effectLst/>
                <a:latin typeface="+mn-lt"/>
              </a:defRPr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68275"/>
          </a:xfrm>
        </p:spPr>
        <p:txBody>
          <a:bodyPr/>
          <a:lstStyle>
            <a:lvl1pPr algn="r">
              <a:defRPr>
                <a:effectLst/>
                <a:latin typeface="+mn-lt"/>
              </a:defRPr>
            </a:lvl1pPr>
          </a:lstStyle>
          <a:p>
            <a:fld id="{461418AB-47E1-4C53-A412-33AEEC42D3BE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44500" y="2514600"/>
            <a:ext cx="1765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>
                <a:solidFill>
                  <a:srgbClr val="FFFFFF"/>
                </a:solidFill>
                <a:latin typeface="Arial Black" panose="020B0A04020102020204" pitchFamily="34" charset="0"/>
              </a:rPr>
              <a:t>L o g 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5D5AA-D59B-4A0E-B103-87B8619031CD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31838"/>
            <a:ext cx="2057400" cy="5567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31838"/>
            <a:ext cx="6019800" cy="5567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7D007-EFA3-4DF6-BE64-3A56895FDC53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7800975" cy="5635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 hasCustomPrompt="1"/>
          </p:nvPr>
        </p:nvSpPr>
        <p:spPr>
          <a:xfrm>
            <a:off x="457200" y="1419225"/>
            <a:ext cx="8229600" cy="48799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611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4770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A410406-89A1-4D79-A32F-07E09F2FBC64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8A68E-58C4-40BE-8AB6-FDB2884A3601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45B71-78E8-43EA-9626-22FE032BF81A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19225"/>
            <a:ext cx="4038600" cy="48799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9225"/>
            <a:ext cx="4038600" cy="48799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4C202-89EB-47E9-90F2-05E09D96F102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CC18F-A232-4F60-A5B7-52387D1011FE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6A9C7-A259-4F86-B886-10D8F6867692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9196D-56E9-422A-8A6C-E864BECCBEEE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24E3C-A201-4E2E-B73C-F9A45BA970F4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0202C-8EE3-4715-827C-EEFAB3EAD045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Rectangle 23" descr="a1"/>
          <p:cNvSpPr>
            <a:spLocks noChangeArrowheads="1"/>
          </p:cNvSpPr>
          <p:nvPr/>
        </p:nvSpPr>
        <p:spPr bwMode="gray">
          <a:xfrm>
            <a:off x="592138" y="0"/>
            <a:ext cx="2066925" cy="8382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gray">
          <a:xfrm>
            <a:off x="2730500" y="0"/>
            <a:ext cx="2138363" cy="838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1049" name="Rectangle 25" descr="a2"/>
          <p:cNvSpPr>
            <a:spLocks noChangeArrowheads="1"/>
          </p:cNvSpPr>
          <p:nvPr/>
        </p:nvSpPr>
        <p:spPr bwMode="gray">
          <a:xfrm>
            <a:off x="4938713" y="0"/>
            <a:ext cx="2066925" cy="8382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gray">
          <a:xfrm>
            <a:off x="7077075" y="0"/>
            <a:ext cx="20669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457200" y="6477000"/>
            <a:ext cx="8686800" cy="381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17347D"/>
              </a:solidFill>
            </a:endParaRPr>
          </a:p>
        </p:txBody>
      </p:sp>
      <p:grpSp>
        <p:nvGrpSpPr>
          <p:cNvPr id="1051" name="Group 27"/>
          <p:cNvGrpSpPr/>
          <p:nvPr/>
        </p:nvGrpSpPr>
        <p:grpSpPr bwMode="auto">
          <a:xfrm>
            <a:off x="0" y="685800"/>
            <a:ext cx="9144000" cy="609600"/>
            <a:chOff x="0" y="432"/>
            <a:chExt cx="5760" cy="384"/>
          </a:xfrm>
        </p:grpSpPr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0" y="432"/>
              <a:ext cx="5760" cy="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17347D"/>
                </a:solidFill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362" y="432"/>
              <a:ext cx="5398" cy="3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17347D"/>
                </a:solidFill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9225"/>
            <a:ext cx="8229600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611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17347D"/>
                </a:solidFill>
              </a:rPr>
              <a:t>www.themegallery.com</a:t>
            </a:r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770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>
                <a:solidFill>
                  <a:srgbClr val="17347D"/>
                </a:solidFill>
              </a:rPr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4770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936A2C-B0AD-46B5-B825-0CBC387C50A5}" type="slidenum">
              <a:rPr lang="en-US" altLang="ru-RU">
                <a:solidFill>
                  <a:srgbClr val="17347D"/>
                </a:solidFill>
              </a:rPr>
              <a:t>‹#›</a:t>
            </a:fld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733425" y="731838"/>
            <a:ext cx="7800975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55" name="Text Box 31"/>
          <p:cNvSpPr txBox="1">
            <a:spLocks noChangeArrowheads="1"/>
          </p:cNvSpPr>
          <p:nvPr/>
        </p:nvSpPr>
        <p:spPr bwMode="auto">
          <a:xfrm>
            <a:off x="7391400" y="76200"/>
            <a:ext cx="1765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>
                <a:solidFill>
                  <a:srgbClr val="FFFFFF"/>
                </a:solidFill>
                <a:latin typeface="Arial Black" panose="020B0A04020102020204" pitchFamily="34" charset="0"/>
              </a:rPr>
              <a:t>L o g 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eg"/><Relationship Id="rId7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9.jpeg"/><Relationship Id="rId10" Type="http://schemas.openxmlformats.org/officeDocument/2006/relationships/image" Target="../media/image18.png"/><Relationship Id="rId4" Type="http://schemas.openxmlformats.org/officeDocument/2006/relationships/image" Target="../media/image8.jpeg"/><Relationship Id="rId9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jpeg"/><Relationship Id="rId7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9.jpeg"/><Relationship Id="rId10" Type="http://schemas.openxmlformats.org/officeDocument/2006/relationships/image" Target="../media/image30.png"/><Relationship Id="rId4" Type="http://schemas.openxmlformats.org/officeDocument/2006/relationships/image" Target="../media/image8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55520" y="3754760"/>
            <a:ext cx="6888480" cy="5040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200" dirty="0"/>
              <a:t>на службе физики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5916246"/>
            <a:ext cx="9144000" cy="94175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c.pics.livejournal.com/alexfg/9217162/526717/526717_original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" r="29275"/>
          <a:stretch>
            <a:fillRect/>
          </a:stretch>
        </p:blipFill>
        <p:spPr bwMode="auto">
          <a:xfrm>
            <a:off x="2851134" y="-22376"/>
            <a:ext cx="3647456" cy="313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6692156" y="-124081"/>
            <a:ext cx="0" cy="324092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-60960" y="3116841"/>
            <a:ext cx="9319260" cy="0"/>
          </a:xfrm>
          <a:prstGeom prst="line">
            <a:avLst/>
          </a:prstGeom>
          <a:ln w="76200">
            <a:solidFill>
              <a:srgbClr val="1734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97597" y="3022692"/>
            <a:ext cx="6057528" cy="685800"/>
          </a:xfrm>
        </p:spPr>
        <p:txBody>
          <a:bodyPr/>
          <a:lstStyle/>
          <a:p>
            <a:pPr algn="l"/>
            <a:r>
              <a:rPr lang="ru-RU" altLang="ru-RU" dirty="0"/>
              <a:t>Суперкомпьютеры</a:t>
            </a:r>
            <a:endParaRPr lang="en-US" alt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854944" y="6568293"/>
            <a:ext cx="34874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/>
              <a:t>2024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869978"/>
            <a:ext cx="59826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Захаров Павел Васильевич</a:t>
            </a:r>
          </a:p>
          <a:p>
            <a:r>
              <a:rPr lang="ru-RU" b="1" dirty="0"/>
              <a:t>профессор </a:t>
            </a:r>
            <a:r>
              <a:rPr lang="ru-RU" b="1" dirty="0" err="1"/>
              <a:t>СПбПУ</a:t>
            </a: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1755" y="0"/>
            <a:ext cx="2915285" cy="3080385"/>
          </a:xfrm>
          <a:prstGeom prst="rect">
            <a:avLst/>
          </a:prstGeom>
        </p:spPr>
      </p:pic>
      <p:pic>
        <p:nvPicPr>
          <p:cNvPr id="100" name="Изображение 99"/>
          <p:cNvPicPr/>
          <p:nvPr/>
        </p:nvPicPr>
        <p:blipFill>
          <a:blip r:embed="rId5"/>
          <a:stretch>
            <a:fillRect/>
          </a:stretch>
        </p:blipFill>
        <p:spPr>
          <a:xfrm>
            <a:off x="6343015" y="-13335"/>
            <a:ext cx="2801620" cy="3094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848360" y="6537325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10</a:t>
            </a:fld>
            <a:endParaRPr lang="en-US" altLang="ru-RU">
              <a:solidFill>
                <a:srgbClr val="17347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376" y="2876572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Благодарю за внимание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77820" y="6512996"/>
            <a:ext cx="343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e-mail: zaharov_pv@spbstu.ru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477529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67105" y="1863525"/>
            <a:ext cx="8237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Суперкомпьютер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— вычислительная машина, значительно превосходящая по своим техническим параметрам большинство существующих компьютеров</a:t>
            </a:r>
          </a:p>
        </p:txBody>
      </p:sp>
      <p:pic>
        <p:nvPicPr>
          <p:cNvPr id="7" name="Picture 2" descr="Картинки по запросу суперкомпьюте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185537"/>
            <a:ext cx="5807389" cy="2948367"/>
          </a:xfrm>
          <a:prstGeom prst="rect">
            <a:avLst/>
          </a:prstGeom>
          <a:noFill/>
          <a:ln w="28575">
            <a:solidFill>
              <a:srgbClr val="17347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9" y="881892"/>
            <a:ext cx="7800975" cy="563562"/>
          </a:xfrm>
        </p:spPr>
        <p:txBody>
          <a:bodyPr/>
          <a:lstStyle/>
          <a:p>
            <a:r>
              <a:rPr lang="ru-RU" dirty="0"/>
              <a:t>Что такое Суперкомпьютер?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14300" y="6492240"/>
            <a:ext cx="643292" cy="365760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2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Картинки по запросу суперкомпьюте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" b="-1422"/>
          <a:stretch>
            <a:fillRect/>
          </a:stretch>
        </p:blipFill>
        <p:spPr bwMode="auto">
          <a:xfrm>
            <a:off x="1849277" y="3619437"/>
            <a:ext cx="5213221" cy="334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56272" y="6482160"/>
            <a:ext cx="8687728" cy="486047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477529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9" y="881892"/>
            <a:ext cx="7800975" cy="563562"/>
          </a:xfrm>
        </p:spPr>
        <p:txBody>
          <a:bodyPr/>
          <a:lstStyle/>
          <a:p>
            <a:r>
              <a:rPr lang="ru-RU" dirty="0"/>
              <a:t>Применение суперкомпьютеров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6272" y="1537281"/>
            <a:ext cx="8754403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проблемы: 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криптография, статистика</a:t>
            </a:r>
          </a:p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высоких энергий: 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плазмы, моделирование ядерных испытаний</a:t>
            </a:r>
          </a:p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 Земле: 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погоды, состояния морей и океанов, вулканология</a:t>
            </a:r>
          </a:p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Вычислительная биология: </a:t>
            </a:r>
            <a:r>
              <a:rPr lang="ru-RU" sz="2000" dirty="0" err="1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фолдинг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белка, расшифровка ДНК</a:t>
            </a:r>
          </a:p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Вычислительная химия и медицина: 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строения вещества, поиск и создание новых лекарств</a:t>
            </a:r>
          </a:p>
          <a:p>
            <a:r>
              <a:rPr lang="ru-RU" sz="2000" b="1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материалов:</a:t>
            </a:r>
            <a:r>
              <a:rPr lang="ru-RU" sz="2000" dirty="0">
                <a:solidFill>
                  <a:srgbClr val="1734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газодинамика, гидродинамика, материаловедение</a:t>
            </a:r>
          </a:p>
          <a:p>
            <a:endParaRPr lang="ru-RU" sz="2000" dirty="0">
              <a:solidFill>
                <a:srgbClr val="1734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858520" y="6522880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3</a:t>
            </a:fld>
            <a:endParaRPr lang="en-US" altLang="ru-RU" dirty="0">
              <a:solidFill>
                <a:srgbClr val="17347D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477529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9" y="881892"/>
            <a:ext cx="7800975" cy="563562"/>
          </a:xfrm>
        </p:spPr>
        <p:txBody>
          <a:bodyPr/>
          <a:lstStyle/>
          <a:p>
            <a:r>
              <a:rPr lang="ru-RU" dirty="0"/>
              <a:t>Современные </a:t>
            </a:r>
            <a:r>
              <a:rPr lang="ru-RU" dirty="0" err="1"/>
              <a:t>суперЭВМ</a:t>
            </a:r>
            <a:endParaRPr lang="ru-RU" dirty="0"/>
          </a:p>
        </p:txBody>
      </p:sp>
      <p:sp>
        <p:nvSpPr>
          <p:cNvPr id="19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13824" y="1682179"/>
            <a:ext cx="8316351" cy="54726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суперкомпьютеры представляют собой большое число высокопроизводительных серверных компьютеров, соединённых друг с другом локальной высокоскоростной магистралью для достижения максимальной производительности в рамках подхода распараллеливания вычислительной задачи.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899160" y="6537325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4</a:t>
            </a:fld>
            <a:endParaRPr lang="en-US" altLang="ru-RU">
              <a:solidFill>
                <a:srgbClr val="17347D"/>
              </a:solidFill>
            </a:endParaRPr>
          </a:p>
        </p:txBody>
      </p:sp>
      <p:pic>
        <p:nvPicPr>
          <p:cNvPr id="2050" name="Picture 2" descr="Суперкомпьютерный центр Политехнически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290" y="3336622"/>
            <a:ext cx="3966147" cy="229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7"/>
          <p:cNvSpPr txBox="1"/>
          <p:nvPr/>
        </p:nvSpPr>
        <p:spPr>
          <a:xfrm>
            <a:off x="3525107" y="5691948"/>
            <a:ext cx="279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Суперкомпьютерный центр Политехнический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50713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8" y="878975"/>
            <a:ext cx="8580121" cy="563562"/>
          </a:xfrm>
        </p:spPr>
        <p:txBody>
          <a:bodyPr/>
          <a:lstStyle/>
          <a:p>
            <a:pPr algn="ctr"/>
            <a:r>
              <a:rPr lang="ru-RU" sz="2400" dirty="0"/>
              <a:t>Суперкомпьютерный центр Политехнический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https://research.spbstu.ru/userfiles/images/cover/superp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55" y="1562296"/>
            <a:ext cx="8397582" cy="479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889000" y="6537325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5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8" y="808490"/>
            <a:ext cx="8580121" cy="563562"/>
          </a:xfrm>
        </p:spPr>
        <p:txBody>
          <a:bodyPr/>
          <a:lstStyle/>
          <a:p>
            <a:pPr algn="ctr"/>
            <a:r>
              <a:rPr lang="ru-RU" sz="2400" dirty="0"/>
              <a:t>Суперкомпьютерный центр Политехнический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15" descr="dpdt_yz_des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5229"/>
            <a:ext cx="2728007" cy="204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Заголовок 3"/>
          <p:cNvSpPr txBox="1"/>
          <p:nvPr/>
        </p:nvSpPr>
        <p:spPr>
          <a:xfrm>
            <a:off x="860267" y="1537925"/>
            <a:ext cx="1476533" cy="2613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err="1">
                <a:latin typeface="+mn-lt"/>
              </a:rPr>
              <a:t>Аэроакустика</a:t>
            </a:r>
            <a:endParaRPr lang="ru-RU" sz="1600" dirty="0">
              <a:latin typeface="+mn-lt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816213" y="1834108"/>
            <a:ext cx="3226896" cy="182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Заголовок 3"/>
          <p:cNvSpPr txBox="1"/>
          <p:nvPr/>
        </p:nvSpPr>
        <p:spPr>
          <a:xfrm>
            <a:off x="3495419" y="1442537"/>
            <a:ext cx="2153162" cy="334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+mn-lt"/>
              </a:rPr>
              <a:t>Протезирование сосудов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390339" y="4856480"/>
            <a:ext cx="2671805" cy="2055622"/>
          </a:xfrm>
          <a:prstGeom prst="rect">
            <a:avLst/>
          </a:prstGeom>
        </p:spPr>
      </p:pic>
      <p:sp>
        <p:nvSpPr>
          <p:cNvPr id="23" name="Заголовок 3"/>
          <p:cNvSpPr txBox="1"/>
          <p:nvPr/>
        </p:nvSpPr>
        <p:spPr>
          <a:xfrm>
            <a:off x="892706" y="4610588"/>
            <a:ext cx="1616460" cy="272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+mn-lt"/>
              </a:rPr>
              <a:t>Устойчивость лопаток ГТ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7" t="6071" r="10975" b="7092"/>
          <a:stretch>
            <a:fillRect/>
          </a:stretch>
        </p:blipFill>
        <p:spPr bwMode="auto">
          <a:xfrm>
            <a:off x="6131315" y="2006664"/>
            <a:ext cx="3264136" cy="1964417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Заголовок 3"/>
          <p:cNvSpPr txBox="1"/>
          <p:nvPr/>
        </p:nvSpPr>
        <p:spPr>
          <a:xfrm>
            <a:off x="6236150" y="1428597"/>
            <a:ext cx="2900900" cy="440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>
                <a:latin typeface="+mn-lt"/>
              </a:rPr>
              <a:t>Моделирование пристеночной плазмы токамака ИТЭР </a:t>
            </a:r>
            <a:endParaRPr lang="ru-RU" sz="900" dirty="0">
              <a:latin typeface="+mn-lt"/>
            </a:endParaRPr>
          </a:p>
        </p:txBody>
      </p:sp>
      <p:pic>
        <p:nvPicPr>
          <p:cNvPr id="26" name="Picture 17" descr="3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820" y="4875791"/>
            <a:ext cx="2388381" cy="198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Заголовок 3"/>
          <p:cNvSpPr txBox="1"/>
          <p:nvPr/>
        </p:nvSpPr>
        <p:spPr>
          <a:xfrm>
            <a:off x="3306989" y="4121466"/>
            <a:ext cx="2860042" cy="535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+mn-lt"/>
              </a:rPr>
              <a:t>Моделирования структуры магнитного поля </a:t>
            </a:r>
            <a:r>
              <a:rPr lang="ru-RU" sz="1600" dirty="0" err="1">
                <a:latin typeface="+mn-lt"/>
              </a:rPr>
              <a:t>пульсарной</a:t>
            </a:r>
            <a:r>
              <a:rPr lang="ru-RU" sz="1600" dirty="0">
                <a:latin typeface="+mn-lt"/>
              </a:rPr>
              <a:t> туманности Вела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31315" y="4957993"/>
            <a:ext cx="3005735" cy="1817804"/>
          </a:xfrm>
          <a:prstGeom prst="rect">
            <a:avLst/>
          </a:prstGeom>
        </p:spPr>
      </p:pic>
      <p:sp>
        <p:nvSpPr>
          <p:cNvPr id="29" name="Заголовок 3"/>
          <p:cNvSpPr txBox="1"/>
          <p:nvPr/>
        </p:nvSpPr>
        <p:spPr>
          <a:xfrm>
            <a:off x="6302770" y="4595732"/>
            <a:ext cx="2479947" cy="296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+mn-lt"/>
              </a:rPr>
              <a:t>Моделирования улавливания </a:t>
            </a:r>
            <a:r>
              <a:rPr lang="en-US" sz="1600" dirty="0">
                <a:latin typeface="+mn-lt"/>
              </a:rPr>
              <a:t>CO</a:t>
            </a:r>
            <a:r>
              <a:rPr lang="en-US" sz="1600" baseline="-25000" dirty="0">
                <a:latin typeface="+mn-lt"/>
              </a:rPr>
              <a:t>2</a:t>
            </a:r>
            <a:endParaRPr lang="ru-RU" sz="1600" baseline="-25000" dirty="0"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6</a:t>
            </a:fld>
            <a:endParaRPr lang="en-US" altLang="ru-RU">
              <a:solidFill>
                <a:srgbClr val="17347D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50713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8" y="878975"/>
            <a:ext cx="8580121" cy="563562"/>
          </a:xfrm>
        </p:spPr>
        <p:txBody>
          <a:bodyPr/>
          <a:lstStyle/>
          <a:p>
            <a:r>
              <a:rPr lang="ru-RU" sz="2400" dirty="0"/>
              <a:t>О некоторых задачах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https://pub.mdpi-res.com/computation/computation-11-00193/article_deploy/html/images/computation-11-00193-ag-550.jpg?169650207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6" y="1649604"/>
            <a:ext cx="4331422" cy="34608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0518" y="5342185"/>
            <a:ext cx="37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Распространение уединенных волн в кристаллических материалах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4118" y="5366824"/>
            <a:ext cx="372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Механические свойства композиционных материалов на основе металлов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807720" y="6537325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7</a:t>
            </a:fld>
            <a:endParaRPr lang="en-US" altLang="ru-RU" dirty="0">
              <a:solidFill>
                <a:srgbClr val="17347D"/>
              </a:solidFill>
            </a:endParaRPr>
          </a:p>
        </p:txBody>
      </p:sp>
      <p:pic>
        <p:nvPicPr>
          <p:cNvPr id="20" name="Рисунок 19" descr="E:\2022-2023\Для обзора УНТ\рис\1a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118" y="1507783"/>
            <a:ext cx="3591562" cy="3834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50713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err="1"/>
              <a:t>Металломатричные</a:t>
            </a:r>
            <a:r>
              <a:rPr lang="ru-RU" sz="2400" dirty="0"/>
              <a:t> композиты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E:\2022-2023\Для обзора УНТ\рис\1c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" y="1487345"/>
            <a:ext cx="2592705" cy="285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8320"/>
            <a:ext cx="3459480" cy="2496185"/>
          </a:xfrm>
          <a:prstGeom prst="rect">
            <a:avLst/>
          </a:prstGeom>
        </p:spPr>
      </p:pic>
      <p:pic>
        <p:nvPicPr>
          <p:cNvPr id="22" name="Объект 21" descr="E:\2022-2023\Для обзора УНТ\рис\5b.png"/>
          <p:cNvPicPr>
            <a:picLocks noGrp="1" noChangeAspect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120" y="1485265"/>
            <a:ext cx="2277110" cy="201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20" descr="E:\2022-2023\Для обзора УНТ\рис\5c++.png"/>
          <p:cNvPicPr>
            <a:picLocks noGrp="1" noChangeAspect="1"/>
          </p:cNvPicPr>
          <p:nvPr>
            <p:ph sz="half" idx="2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80" y="3500755"/>
            <a:ext cx="5655945" cy="3313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уперкомпьютер векторны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26158" b="16116"/>
          <a:stretch>
            <a:fillRect/>
          </a:stretch>
        </p:blipFill>
        <p:spPr bwMode="auto">
          <a:xfrm>
            <a:off x="0" y="-17476"/>
            <a:ext cx="2071376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дуль суперкомпьютер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7" t="12145"/>
          <a:stretch>
            <a:fillRect/>
          </a:stretch>
        </p:blipFill>
        <p:spPr bwMode="auto">
          <a:xfrm>
            <a:off x="4455888" y="0"/>
            <a:ext cx="2213682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роцессор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0" b="12000"/>
          <a:stretch>
            <a:fillRect/>
          </a:stretch>
        </p:blipFill>
        <p:spPr bwMode="auto">
          <a:xfrm>
            <a:off x="2071377" y="-293"/>
            <a:ext cx="23845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видиа тита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7" b="20335"/>
          <a:stretch>
            <a:fillRect/>
          </a:stretch>
        </p:blipFill>
        <p:spPr bwMode="auto">
          <a:xfrm>
            <a:off x="6669570" y="-17963"/>
            <a:ext cx="247443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79" y="979876"/>
            <a:ext cx="8573173" cy="50713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071376" y="-99511"/>
            <a:ext cx="0" cy="101414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55888" y="-118561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7758" y="-173529"/>
            <a:ext cx="0" cy="109843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-114300" y="-118561"/>
            <a:ext cx="9418320" cy="101826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849384"/>
            <a:ext cx="9144000" cy="130492"/>
          </a:xfrm>
          <a:prstGeom prst="rect">
            <a:avLst/>
          </a:prstGeom>
          <a:solidFill>
            <a:srgbClr val="17347D"/>
          </a:solidFill>
          <a:ln>
            <a:solidFill>
              <a:srgbClr val="1734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78" y="878975"/>
            <a:ext cx="8580121" cy="563562"/>
          </a:xfrm>
        </p:spPr>
        <p:txBody>
          <a:bodyPr/>
          <a:lstStyle/>
          <a:p>
            <a:r>
              <a:rPr lang="ru-RU" sz="2400" dirty="0"/>
              <a:t>Эффект нелинейной </a:t>
            </a:r>
            <a:r>
              <a:rPr lang="ru-RU" sz="2400" dirty="0" err="1"/>
              <a:t>передачи энергии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54862" y="5419599"/>
            <a:ext cx="82867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42537"/>
            <a:ext cx="4012447" cy="2756314"/>
          </a:xfrm>
          <a:prstGeom prst="rect">
            <a:avLst/>
          </a:prstGeom>
        </p:spPr>
      </p:pic>
      <p:pic>
        <p:nvPicPr>
          <p:cNvPr id="15" name="Рисунок 14" descr="E:\2022-2023\Супратрансмиссия\НСТ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246" y="4146540"/>
            <a:ext cx="4907806" cy="27114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797560" y="6537325"/>
            <a:ext cx="2133600" cy="320675"/>
          </a:xfrm>
        </p:spPr>
        <p:txBody>
          <a:bodyPr/>
          <a:lstStyle/>
          <a:p>
            <a:fld id="{CB18A68E-58C4-40BE-8AB6-FDB2884A3601}" type="slidenum">
              <a:rPr lang="en-US" altLang="ru-RU" smtClean="0">
                <a:solidFill>
                  <a:srgbClr val="17347D"/>
                </a:solidFill>
              </a:rPr>
              <a:t>9</a:t>
            </a:fld>
            <a:endParaRPr lang="en-US" altLang="ru-RU" dirty="0">
              <a:solidFill>
                <a:srgbClr val="17347D"/>
              </a:solidFill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8"/>
          <a:stretch>
            <a:fillRect/>
          </a:stretch>
        </p:blipFill>
        <p:spPr>
          <a:xfrm>
            <a:off x="3928068" y="1566884"/>
            <a:ext cx="5202969" cy="2666560"/>
          </a:xfrm>
          <a:prstGeom prst="rect">
            <a:avLst/>
          </a:prstGeom>
        </p:spPr>
      </p:pic>
      <p:pic>
        <p:nvPicPr>
          <p:cNvPr id="19" name="Рисунок 18" descr="E:\новый комп\е\Научная работа\Мои статьи\2018-2019\Soliton\Рис.1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36" y="4705350"/>
            <a:ext cx="3255010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476768"/>
            <a:ext cx="2188478" cy="5061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sample">
  <a:themeElements>
    <a:clrScheme name="sample 3">
      <a:dk1>
        <a:srgbClr val="17347D"/>
      </a:dk1>
      <a:lt1>
        <a:srgbClr val="FFFFFF"/>
      </a:lt1>
      <a:dk2>
        <a:srgbClr val="3366CC"/>
      </a:dk2>
      <a:lt2>
        <a:srgbClr val="DDDDDD"/>
      </a:lt2>
      <a:accent1>
        <a:srgbClr val="77B7E7"/>
      </a:accent1>
      <a:accent2>
        <a:srgbClr val="45AB7D"/>
      </a:accent2>
      <a:accent3>
        <a:srgbClr val="FFFFFF"/>
      </a:accent3>
      <a:accent4>
        <a:srgbClr val="122B6A"/>
      </a:accent4>
      <a:accent5>
        <a:srgbClr val="BDD8F1"/>
      </a:accent5>
      <a:accent6>
        <a:srgbClr val="3E9B71"/>
      </a:accent6>
      <a:hlink>
        <a:srgbClr val="9999FF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1B525F"/>
        </a:dk1>
        <a:lt1>
          <a:srgbClr val="FFFFFF"/>
        </a:lt1>
        <a:dk2>
          <a:srgbClr val="339966"/>
        </a:dk2>
        <a:lt2>
          <a:srgbClr val="DDDDDD"/>
        </a:lt2>
        <a:accent1>
          <a:srgbClr val="C5BA6B"/>
        </a:accent1>
        <a:accent2>
          <a:srgbClr val="669900"/>
        </a:accent2>
        <a:accent3>
          <a:srgbClr val="FFFFFF"/>
        </a:accent3>
        <a:accent4>
          <a:srgbClr val="154550"/>
        </a:accent4>
        <a:accent5>
          <a:srgbClr val="DFD9BA"/>
        </a:accent5>
        <a:accent6>
          <a:srgbClr val="5C8A00"/>
        </a:accent6>
        <a:hlink>
          <a:srgbClr val="E57C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1961"/>
        </a:dk1>
        <a:lt1>
          <a:srgbClr val="FFFFFF"/>
        </a:lt1>
        <a:dk2>
          <a:srgbClr val="5D4CDC"/>
        </a:dk2>
        <a:lt2>
          <a:srgbClr val="DDDDDD"/>
        </a:lt2>
        <a:accent1>
          <a:srgbClr val="31B36C"/>
        </a:accent1>
        <a:accent2>
          <a:srgbClr val="0099FF"/>
        </a:accent2>
        <a:accent3>
          <a:srgbClr val="FFFFFF"/>
        </a:accent3>
        <a:accent4>
          <a:srgbClr val="141452"/>
        </a:accent4>
        <a:accent5>
          <a:srgbClr val="ADD6BA"/>
        </a:accent5>
        <a:accent6>
          <a:srgbClr val="008AE7"/>
        </a:accent6>
        <a:hlink>
          <a:srgbClr val="A0963C"/>
        </a:hlink>
        <a:folHlink>
          <a:srgbClr val="A096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7347D"/>
        </a:dk1>
        <a:lt1>
          <a:srgbClr val="FFFFFF"/>
        </a:lt1>
        <a:dk2>
          <a:srgbClr val="3366CC"/>
        </a:dk2>
        <a:lt2>
          <a:srgbClr val="DDDDDD"/>
        </a:lt2>
        <a:accent1>
          <a:srgbClr val="77B7E7"/>
        </a:accent1>
        <a:accent2>
          <a:srgbClr val="45AB7D"/>
        </a:accent2>
        <a:accent3>
          <a:srgbClr val="FFFFFF"/>
        </a:accent3>
        <a:accent4>
          <a:srgbClr val="122B6A"/>
        </a:accent4>
        <a:accent5>
          <a:srgbClr val="BDD8F1"/>
        </a:accent5>
        <a:accent6>
          <a:srgbClr val="3E9B71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192</Words>
  <Application>Microsoft Macintosh PowerPoint</Application>
  <PresentationFormat>Экран (4:3)</PresentationFormat>
  <Paragraphs>41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Calibri</vt:lpstr>
      <vt:lpstr>Times New Roman</vt:lpstr>
      <vt:lpstr>Verdana</vt:lpstr>
      <vt:lpstr>Wingdings</vt:lpstr>
      <vt:lpstr>1_sample</vt:lpstr>
      <vt:lpstr>Суперкомпьютеры</vt:lpstr>
      <vt:lpstr>Что такое Суперкомпьютер?</vt:lpstr>
      <vt:lpstr>Применение суперкомпьютеров</vt:lpstr>
      <vt:lpstr>Современные суперЭВМ</vt:lpstr>
      <vt:lpstr>Суперкомпьютерный центр Политехнический</vt:lpstr>
      <vt:lpstr>Суперкомпьютерный центр Политехнический</vt:lpstr>
      <vt:lpstr>О некоторых задачах</vt:lpstr>
      <vt:lpstr>Металломатричные композиты</vt:lpstr>
      <vt:lpstr>Эффект нелинейной передачи энергии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Суперкомпьютер</dc:title>
  <dc:creator>Admin</dc:creator>
  <cp:lastModifiedBy>Иван Царапкин</cp:lastModifiedBy>
  <cp:revision>65</cp:revision>
  <dcterms:created xsi:type="dcterms:W3CDTF">2016-11-13T06:24:00Z</dcterms:created>
  <dcterms:modified xsi:type="dcterms:W3CDTF">2024-04-01T08:36:35Z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77B9F6943F604A528F75FE32B747833E_13</vt:lpwstr>
  </property>
  <property fmtid="{D5CDD505-2E9C-101B-9397-08002B2CF9AE}" pid="3" name="KSOProductBuildVer">
    <vt:lpwstr>1049-12.2.0.13416</vt:lpwstr>
  </property>
</Properties>
</file>