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64" r:id="rId2"/>
    <p:sldId id="267" r:id="rId3"/>
    <p:sldId id="266" r:id="rId4"/>
    <p:sldId id="268" r:id="rId5"/>
    <p:sldId id="272" r:id="rId6"/>
    <p:sldId id="271" r:id="rId7"/>
    <p:sldId id="269" r:id="rId8"/>
    <p:sldId id="270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5DB1"/>
    <a:srgbClr val="7030A0"/>
    <a:srgbClr val="0370F3"/>
    <a:srgbClr val="FF3300"/>
    <a:srgbClr val="167DE9"/>
    <a:srgbClr val="008FFA"/>
    <a:srgbClr val="FAE22E"/>
    <a:srgbClr val="F8A808"/>
    <a:srgbClr val="3D7FCB"/>
    <a:srgbClr val="945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1" autoAdjust="0"/>
  </p:normalViewPr>
  <p:slideViewPr>
    <p:cSldViewPr>
      <p:cViewPr varScale="1">
        <p:scale>
          <a:sx n="142" d="100"/>
          <a:sy n="142" d="100"/>
        </p:scale>
        <p:origin x="-66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CBF9C-EB9A-4A29-A3C9-78779BE436BC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2C8BA-B43A-4FFE-A23A-8656CB800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804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2C8BA-B43A-4FFE-A23A-8656CB80039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12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2C8BA-B43A-4FFE-A23A-8656CB80039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1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72C8BA-B43A-4FFE-A23A-8656CB80039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1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53EFB-90CC-455D-9943-E23173082DB1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12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CE375-9F7A-42A9-8957-3B2BCC896D26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8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22A8-E790-4B3D-A3DA-357D632291F3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6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62F86-4C0C-4BE8-873F-1C177844C917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4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DD5D-4BED-46AD-A2FA-6B190F23F98A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86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ABBF-63BC-417D-8481-D729B00343A7}" type="datetime1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60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904B-46E0-4408-BA8C-2B491D4D9237}" type="datetime1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74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932C8-F533-4A01-9B52-19CFAA91EDF4}" type="datetime1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42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F42B-497C-42F4-A6D5-1067174129B8}" type="datetime1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5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A645F-F097-4FAF-B21A-B66686FE0B68}" type="datetime1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5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695AB-8804-42A4-A19A-05D32E8D85E0}" type="datetime1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346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A668B-7ADA-49D9-9288-C065B4485258}" type="datetime1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75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2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26.jpeg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2125761"/>
            <a:ext cx="405955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 Narrow" pitchFamily="34" charset="0"/>
                <a:cs typeface="Times New Roman" panose="02020603050405020304" pitchFamily="18" charset="0"/>
              </a:rPr>
              <a:t>Авторы:</a:t>
            </a:r>
            <a:endParaRPr lang="ru-RU" sz="1400" b="1" dirty="0"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Arial Narrow" pitchFamily="34" charset="0"/>
                <a:cs typeface="Times New Roman" panose="02020603050405020304" pitchFamily="18" charset="0"/>
              </a:rPr>
              <a:t>Ассистент кафедры «Промышленная теплотехника</a:t>
            </a:r>
            <a:r>
              <a:rPr lang="ru-RU" sz="1400" dirty="0" smtClean="0">
                <a:latin typeface="Arial Narrow" pitchFamily="34" charset="0"/>
                <a:cs typeface="Times New Roman" panose="02020603050405020304" pitchFamily="18" charset="0"/>
              </a:rPr>
              <a:t>»,  </a:t>
            </a:r>
            <a:r>
              <a:rPr lang="ru-RU" sz="1400" dirty="0">
                <a:latin typeface="Arial Narrow" pitchFamily="34" charset="0"/>
                <a:cs typeface="Times New Roman" panose="02020603050405020304" pitchFamily="18" charset="0"/>
              </a:rPr>
              <a:t>СГТУ имени Гагарина Ю.А.</a:t>
            </a:r>
          </a:p>
          <a:p>
            <a:r>
              <a:rPr lang="ru-RU" sz="1400" b="1" dirty="0">
                <a:latin typeface="Arial Narrow" pitchFamily="34" charset="0"/>
                <a:cs typeface="Times New Roman" panose="02020603050405020304" pitchFamily="18" charset="0"/>
              </a:rPr>
              <a:t>Морозов Никита </a:t>
            </a:r>
            <a:r>
              <a:rPr lang="ru-RU" sz="1400" b="1" dirty="0" smtClean="0">
                <a:latin typeface="Arial Narrow" pitchFamily="34" charset="0"/>
                <a:cs typeface="Times New Roman" panose="02020603050405020304" pitchFamily="18" charset="0"/>
              </a:rPr>
              <a:t>Алексеевич</a:t>
            </a:r>
            <a:endParaRPr lang="en-US" sz="1400" b="1" dirty="0" smtClean="0"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Arial Narrow" pitchFamily="34" charset="0"/>
                <a:cs typeface="Times New Roman" panose="02020603050405020304" pitchFamily="18" charset="0"/>
              </a:rPr>
              <a:t>Ассистент кафедры «Тепловая и атомная энергетика» имени А.И. Андрющенко, СГТУ имени Гагарина Ю.А.</a:t>
            </a:r>
          </a:p>
          <a:p>
            <a:r>
              <a:rPr lang="ru-RU" sz="1400" b="1" dirty="0" smtClean="0">
                <a:latin typeface="Arial Narrow" pitchFamily="34" charset="0"/>
                <a:cs typeface="Times New Roman" panose="02020603050405020304" pitchFamily="18" charset="0"/>
              </a:rPr>
              <a:t>Айдаров Максим Александрович</a:t>
            </a:r>
            <a:endParaRPr lang="ru-RU" sz="1400" b="1" dirty="0">
              <a:latin typeface="Arial Narrow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406114" y="1563638"/>
            <a:ext cx="3326956" cy="2880320"/>
            <a:chOff x="585038" y="1851670"/>
            <a:chExt cx="2894873" cy="2491230"/>
          </a:xfrm>
        </p:grpSpPr>
        <p:sp>
          <p:nvSpPr>
            <p:cNvPr id="33" name="Google Shape;97;p14"/>
            <p:cNvSpPr/>
            <p:nvPr/>
          </p:nvSpPr>
          <p:spPr>
            <a:xfrm rot="1831712" flipH="1">
              <a:off x="585038" y="1851670"/>
              <a:ext cx="2894873" cy="2491230"/>
            </a:xfrm>
            <a:prstGeom prst="hexagon">
              <a:avLst/>
            </a:prstGeom>
            <a:gradFill>
              <a:gsLst>
                <a:gs pos="90000">
                  <a:srgbClr val="1966FF">
                    <a:alpha val="70000"/>
                    <a:lumMod val="54000"/>
                  </a:srgbClr>
                </a:gs>
                <a:gs pos="68000">
                  <a:srgbClr val="4F4FFF">
                    <a:alpha val="70000"/>
                    <a:lumMod val="54000"/>
                  </a:srgbClr>
                </a:gs>
                <a:gs pos="28000">
                  <a:srgbClr val="4115BD">
                    <a:alpha val="69804"/>
                    <a:lumMod val="54000"/>
                  </a:srgbClr>
                </a:gs>
              </a:gsLst>
              <a:lin ang="10800000" scaled="0"/>
            </a:gradFill>
            <a:ln>
              <a:noFill/>
            </a:ln>
          </p:spPr>
        </p:sp>
        <p:sp>
          <p:nvSpPr>
            <p:cNvPr id="34" name="Google Shape;87;p13"/>
            <p:cNvSpPr/>
            <p:nvPr/>
          </p:nvSpPr>
          <p:spPr>
            <a:xfrm rot="160632">
              <a:off x="788962" y="2041936"/>
              <a:ext cx="2487028" cy="2110691"/>
            </a:xfrm>
            <a:custGeom>
              <a:avLst/>
              <a:gdLst/>
              <a:ahLst/>
              <a:cxnLst/>
              <a:rect l="l" t="t" r="r" b="b"/>
              <a:pathLst>
                <a:path w="4282440" h="3708400" extrusionOk="0">
                  <a:moveTo>
                    <a:pt x="3211830" y="0"/>
                  </a:moveTo>
                  <a:lnTo>
                    <a:pt x="1070610" y="0"/>
                  </a:lnTo>
                  <a:lnTo>
                    <a:pt x="0" y="1854200"/>
                  </a:lnTo>
                  <a:lnTo>
                    <a:pt x="1070610" y="3708400"/>
                  </a:lnTo>
                  <a:lnTo>
                    <a:pt x="3211830" y="3708400"/>
                  </a:lnTo>
                  <a:lnTo>
                    <a:pt x="4282440" y="1854200"/>
                  </a:lnTo>
                  <a:close/>
                </a:path>
              </a:pathLst>
            </a:cu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</p:sp>
      </p:grpSp>
      <p:sp>
        <p:nvSpPr>
          <p:cNvPr id="36" name="Google Shape;84;p13"/>
          <p:cNvSpPr txBox="1"/>
          <p:nvPr/>
        </p:nvSpPr>
        <p:spPr>
          <a:xfrm>
            <a:off x="4074065" y="1347614"/>
            <a:ext cx="44272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2"/>
              </a:lnSpc>
              <a:buClr>
                <a:srgbClr val="000000"/>
              </a:buClr>
              <a:buFont typeface="Arial"/>
              <a:buNone/>
            </a:pPr>
            <a:r>
              <a:rPr lang="ru-RU" sz="2000" b="1" kern="0" dirty="0">
                <a:solidFill>
                  <a:srgbClr val="640DAB"/>
                </a:solidFill>
                <a:latin typeface="Arial Narrow" pitchFamily="34" charset="0"/>
                <a:ea typeface="Libre Baskerville"/>
                <a:cs typeface="Libre Baskerville"/>
                <a:sym typeface="Libre Baskerville"/>
              </a:rPr>
              <a:t>«Возобновляемые источники энергии»</a:t>
            </a:r>
          </a:p>
        </p:txBody>
      </p:sp>
      <p:cxnSp>
        <p:nvCxnSpPr>
          <p:cNvPr id="37" name="Google Shape;90;p13"/>
          <p:cNvCxnSpPr/>
          <p:nvPr/>
        </p:nvCxnSpPr>
        <p:spPr>
          <a:xfrm>
            <a:off x="3995936" y="1846862"/>
            <a:ext cx="4602619" cy="0"/>
          </a:xfrm>
          <a:prstGeom prst="straightConnector1">
            <a:avLst/>
          </a:prstGeom>
          <a:noFill/>
          <a:ln w="38100" cap="flat" cmpd="sng">
            <a:solidFill>
              <a:srgbClr val="640DA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六边形 5">
            <a:extLst>
              <a:ext uri="{FF2B5EF4-FFF2-40B4-BE49-F238E27FC236}">
                <a16:creationId xmlns="" xmlns:a16="http://schemas.microsoft.com/office/drawing/2014/main" id="{D01D271F-0FD3-04FC-9000-4326435071B4}"/>
              </a:ext>
            </a:extLst>
          </p:cNvPr>
          <p:cNvSpPr/>
          <p:nvPr/>
        </p:nvSpPr>
        <p:spPr>
          <a:xfrm rot="16704278">
            <a:off x="779608" y="1995455"/>
            <a:ext cx="2519729" cy="2223378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25876177-342F-E54A-7B3E-AB989EA84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79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: 圆角 33">
            <a:extLst>
              <a:ext uri="{FF2B5EF4-FFF2-40B4-BE49-F238E27FC236}">
                <a16:creationId xmlns="" xmlns:a16="http://schemas.microsoft.com/office/drawing/2014/main" id="{15AFE93D-02AA-F7B0-9A0E-E0E09B90C14D}"/>
              </a:ext>
            </a:extLst>
          </p:cNvPr>
          <p:cNvSpPr/>
          <p:nvPr/>
        </p:nvSpPr>
        <p:spPr>
          <a:xfrm>
            <a:off x="1583396" y="3530514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sp>
        <p:nvSpPr>
          <p:cNvPr id="10" name="六边形 5">
            <a:extLst>
              <a:ext uri="{FF2B5EF4-FFF2-40B4-BE49-F238E27FC236}">
                <a16:creationId xmlns="" xmlns:a16="http://schemas.microsoft.com/office/drawing/2014/main" id="{8BE44897-6AD5-63A2-01AA-C023649F347D}"/>
              </a:ext>
            </a:extLst>
          </p:cNvPr>
          <p:cNvSpPr/>
          <p:nvPr/>
        </p:nvSpPr>
        <p:spPr>
          <a:xfrm rot="16200000">
            <a:off x="4927397" y="1387094"/>
            <a:ext cx="3771451" cy="3284219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79000">
                <a:srgbClr val="0370F3"/>
              </a:gs>
              <a:gs pos="24000">
                <a:srgbClr val="7030A0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697435F-2706-12BD-AE52-57E79598C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341390">
            <a:off x="5320846" y="1315539"/>
            <a:ext cx="2984553" cy="3427329"/>
          </a:xfrm>
          <a:custGeom>
            <a:avLst/>
            <a:gdLst>
              <a:gd name="connsiteX0" fmla="*/ 2189479 w 4378958"/>
              <a:gd name="connsiteY0" fmla="*/ 0 h 5028602"/>
              <a:gd name="connsiteX1" fmla="*/ 2286076 w 4378958"/>
              <a:gd name="connsiteY1" fmla="*/ 22822 h 5028602"/>
              <a:gd name="connsiteX2" fmla="*/ 4259556 w 4378958"/>
              <a:gd name="connsiteY2" fmla="*/ 1009561 h 5028602"/>
              <a:gd name="connsiteX3" fmla="*/ 4378958 w 4378958"/>
              <a:gd name="connsiteY3" fmla="*/ 1202757 h 5028602"/>
              <a:gd name="connsiteX4" fmla="*/ 4378958 w 4378958"/>
              <a:gd name="connsiteY4" fmla="*/ 3825881 h 5028602"/>
              <a:gd name="connsiteX5" fmla="*/ 4259556 w 4378958"/>
              <a:gd name="connsiteY5" fmla="*/ 4019077 h 5028602"/>
              <a:gd name="connsiteX6" fmla="*/ 2286076 w 4378958"/>
              <a:gd name="connsiteY6" fmla="*/ 5005817 h 5028602"/>
              <a:gd name="connsiteX7" fmla="*/ 2092880 w 4378958"/>
              <a:gd name="connsiteY7" fmla="*/ 5005817 h 5028602"/>
              <a:gd name="connsiteX8" fmla="*/ 119402 w 4378958"/>
              <a:gd name="connsiteY8" fmla="*/ 4019077 h 5028602"/>
              <a:gd name="connsiteX9" fmla="*/ 0 w 4378958"/>
              <a:gd name="connsiteY9" fmla="*/ 3825881 h 5028602"/>
              <a:gd name="connsiteX10" fmla="*/ 0 w 4378958"/>
              <a:gd name="connsiteY10" fmla="*/ 1202757 h 5028602"/>
              <a:gd name="connsiteX11" fmla="*/ 119402 w 4378958"/>
              <a:gd name="connsiteY11" fmla="*/ 1009561 h 5028602"/>
              <a:gd name="connsiteX12" fmla="*/ 2092880 w 4378958"/>
              <a:gd name="connsiteY12" fmla="*/ 22822 h 5028602"/>
              <a:gd name="connsiteX13" fmla="*/ 2189479 w 4378958"/>
              <a:gd name="connsiteY13" fmla="*/ 0 h 502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78958" h="5028602">
                <a:moveTo>
                  <a:pt x="2189479" y="0"/>
                </a:moveTo>
                <a:cubicBezTo>
                  <a:pt x="2222563" y="0"/>
                  <a:pt x="2255648" y="7607"/>
                  <a:pt x="2286076" y="22822"/>
                </a:cubicBezTo>
                <a:lnTo>
                  <a:pt x="4259556" y="1009561"/>
                </a:lnTo>
                <a:cubicBezTo>
                  <a:pt x="4332750" y="1046158"/>
                  <a:pt x="4378958" y="1120925"/>
                  <a:pt x="4378958" y="1202757"/>
                </a:cubicBezTo>
                <a:lnTo>
                  <a:pt x="4378958" y="3825881"/>
                </a:lnTo>
                <a:cubicBezTo>
                  <a:pt x="4378958" y="3907713"/>
                  <a:pt x="4332750" y="3982480"/>
                  <a:pt x="4259556" y="4019077"/>
                </a:cubicBezTo>
                <a:lnTo>
                  <a:pt x="2286076" y="5005817"/>
                </a:lnTo>
                <a:cubicBezTo>
                  <a:pt x="2225316" y="5036197"/>
                  <a:pt x="2153640" y="5036197"/>
                  <a:pt x="2092880" y="5005817"/>
                </a:cubicBezTo>
                <a:lnTo>
                  <a:pt x="119402" y="4019077"/>
                </a:lnTo>
                <a:cubicBezTo>
                  <a:pt x="46209" y="3982480"/>
                  <a:pt x="0" y="3907713"/>
                  <a:pt x="0" y="3825881"/>
                </a:cubicBezTo>
                <a:lnTo>
                  <a:pt x="0" y="1202757"/>
                </a:lnTo>
                <a:cubicBezTo>
                  <a:pt x="0" y="1120925"/>
                  <a:pt x="46209" y="1046158"/>
                  <a:pt x="119402" y="1009561"/>
                </a:cubicBezTo>
                <a:lnTo>
                  <a:pt x="2092880" y="22822"/>
                </a:lnTo>
                <a:cubicBezTo>
                  <a:pt x="2123309" y="7607"/>
                  <a:pt x="2156394" y="0"/>
                  <a:pt x="2189479" y="0"/>
                </a:cubicBezTo>
                <a:close/>
              </a:path>
            </a:pathLst>
          </a:custGeom>
        </p:spPr>
      </p:pic>
      <p:sp>
        <p:nvSpPr>
          <p:cNvPr id="15" name="六边形 5">
            <a:extLst>
              <a:ext uri="{FF2B5EF4-FFF2-40B4-BE49-F238E27FC236}">
                <a16:creationId xmlns="" xmlns:a16="http://schemas.microsoft.com/office/drawing/2014/main" id="{D01D271F-0FD3-04FC-9000-4326435071B4}"/>
              </a:ext>
            </a:extLst>
          </p:cNvPr>
          <p:cNvSpPr/>
          <p:nvPr/>
        </p:nvSpPr>
        <p:spPr>
          <a:xfrm rot="16560399">
            <a:off x="5106459" y="1526226"/>
            <a:ext cx="3397949" cy="2958968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00C3EDC-CB42-B130-7A55-728E51D9184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7295" y="1013138"/>
            <a:ext cx="945701" cy="98254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D323AA3-11F0-364C-AFF3-F2A6C50AB67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7581" y="4382746"/>
            <a:ext cx="945701" cy="78129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919EE8E-24D0-43BA-CC16-DDDEAB5BA2A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8534993" flipH="1">
            <a:off x="8543020" y="3704090"/>
            <a:ext cx="700589" cy="727886"/>
          </a:xfrm>
          <a:prstGeom prst="rect">
            <a:avLst/>
          </a:prstGeom>
        </p:spPr>
      </p:pic>
      <p:sp>
        <p:nvSpPr>
          <p:cNvPr id="20" name="六边形 5">
            <a:extLst>
              <a:ext uri="{FF2B5EF4-FFF2-40B4-BE49-F238E27FC236}">
                <a16:creationId xmlns="" xmlns:a16="http://schemas.microsoft.com/office/drawing/2014/main" id="{EA159297-B4A9-1E3C-0BC0-0E012375CD50}"/>
              </a:ext>
            </a:extLst>
          </p:cNvPr>
          <p:cNvSpPr/>
          <p:nvPr/>
        </p:nvSpPr>
        <p:spPr>
          <a:xfrm rot="16200000">
            <a:off x="-663537" y="4512655"/>
            <a:ext cx="1327076" cy="1155632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1" name="六边形 5">
            <a:extLst>
              <a:ext uri="{FF2B5EF4-FFF2-40B4-BE49-F238E27FC236}">
                <a16:creationId xmlns="" xmlns:a16="http://schemas.microsoft.com/office/drawing/2014/main" id="{BDFBB1CA-EE5A-8467-72EA-2B27DD86303D}"/>
              </a:ext>
            </a:extLst>
          </p:cNvPr>
          <p:cNvSpPr/>
          <p:nvPr/>
        </p:nvSpPr>
        <p:spPr>
          <a:xfrm rot="16200000">
            <a:off x="39470" y="4866446"/>
            <a:ext cx="1046609" cy="911397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CCDBE2A-0D26-59CE-7C63-DDC4B3CEC979}"/>
              </a:ext>
            </a:extLst>
          </p:cNvPr>
          <p:cNvGrpSpPr/>
          <p:nvPr/>
        </p:nvGrpSpPr>
        <p:grpSpPr>
          <a:xfrm rot="20654753">
            <a:off x="-258030" y="-513556"/>
            <a:ext cx="1155632" cy="1327076"/>
            <a:chOff x="4307108" y="-1421840"/>
            <a:chExt cx="1540842" cy="1769435"/>
          </a:xfrm>
        </p:grpSpPr>
        <p:sp>
          <p:nvSpPr>
            <p:cNvPr id="23" name="六边形 5">
              <a:extLst>
                <a:ext uri="{FF2B5EF4-FFF2-40B4-BE49-F238E27FC236}">
                  <a16:creationId xmlns="" xmlns:a16="http://schemas.microsoft.com/office/drawing/2014/main" id="{A9D37309-A575-8D77-1AC8-5402C87461AD}"/>
                </a:ext>
              </a:extLst>
            </p:cNvPr>
            <p:cNvSpPr/>
            <p:nvPr/>
          </p:nvSpPr>
          <p:spPr>
            <a:xfrm rot="16200000">
              <a:off x="4192811" y="-1307543"/>
              <a:ext cx="1769435" cy="1540842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gradFill>
              <a:gsLst>
                <a:gs pos="31000">
                  <a:srgbClr val="7030A0"/>
                </a:gs>
                <a:gs pos="100000">
                  <a:srgbClr val="008FFA">
                    <a:alpha val="50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六边形 5">
              <a:extLst>
                <a:ext uri="{FF2B5EF4-FFF2-40B4-BE49-F238E27FC236}">
                  <a16:creationId xmlns="" xmlns:a16="http://schemas.microsoft.com/office/drawing/2014/main" id="{4B6A0610-DF2B-A312-666B-FB5728214E3A}"/>
                </a:ext>
              </a:extLst>
            </p:cNvPr>
            <p:cNvSpPr/>
            <p:nvPr/>
          </p:nvSpPr>
          <p:spPr>
            <a:xfrm rot="16200000">
              <a:off x="4379789" y="-1144720"/>
              <a:ext cx="1395478" cy="1215196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EF9CDFC-F3BB-0ABD-ECEB-9C2C734F7499}"/>
              </a:ext>
            </a:extLst>
          </p:cNvPr>
          <p:cNvSpPr txBox="1"/>
          <p:nvPr/>
        </p:nvSpPr>
        <p:spPr>
          <a:xfrm>
            <a:off x="392930" y="1425157"/>
            <a:ext cx="33293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en-US" altLang="zh-CN" sz="2700" dirty="0">
              <a:gradFill>
                <a:gsLst>
                  <a:gs pos="31000">
                    <a:srgbClr val="02AF70"/>
                  </a:gs>
                  <a:gs pos="100000">
                    <a:srgbClr val="BCC446"/>
                  </a:gs>
                </a:gsLst>
                <a:lin ang="7800000" scaled="0"/>
              </a:gradFill>
              <a:effectLst>
                <a:outerShdw blurRad="114300" dist="38100" sx="101000" sy="101000" algn="l" rotWithShape="0">
                  <a:prstClr val="black">
                    <a:alpha val="22000"/>
                  </a:prst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0C6CDBDA-6117-2F16-1B78-57D8765093B3}"/>
              </a:ext>
            </a:extLst>
          </p:cNvPr>
          <p:cNvSpPr txBox="1"/>
          <p:nvPr/>
        </p:nvSpPr>
        <p:spPr>
          <a:xfrm>
            <a:off x="233086" y="1729006"/>
            <a:ext cx="4789395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sz="2000" dirty="0">
                <a:latin typeface="Arial Narrow" pitchFamily="34" charset="0"/>
              </a:rPr>
              <a:t>Возобновляемые источники энергии – это энергия, получаемая </a:t>
            </a:r>
            <a:r>
              <a:rPr lang="ru-RU" sz="2000" dirty="0" smtClean="0">
                <a:latin typeface="Arial Narrow" pitchFamily="34" charset="0"/>
              </a:rPr>
              <a:t>из природных</a:t>
            </a:r>
            <a:r>
              <a:rPr lang="ru-RU" sz="2000" dirty="0">
                <a:latin typeface="Arial Narrow" pitchFamily="34" charset="0"/>
              </a:rPr>
              <a:t> источников, которые пополняются со скоростью, превышающей скорость ее потребления. 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2413B74C-3A91-A12B-7031-E8144BE19D65}"/>
              </a:ext>
            </a:extLst>
          </p:cNvPr>
          <p:cNvSpPr txBox="1"/>
          <p:nvPr/>
        </p:nvSpPr>
        <p:spPr>
          <a:xfrm>
            <a:off x="323528" y="3894908"/>
            <a:ext cx="46085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chemeClr val="tx1"/>
                </a:solidFill>
                <a:latin typeface="Arial Narrow" pitchFamily="34" charset="0"/>
              </a:rPr>
              <a:t>Возобновляемые источники могут обеспечить огромное количество энергии и окружают нас повсюду. 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endParaRPr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4" name="矩形: 圆角 33">
            <a:extLst>
              <a:ext uri="{FF2B5EF4-FFF2-40B4-BE49-F238E27FC236}">
                <a16:creationId xmlns="" xmlns:a16="http://schemas.microsoft.com/office/drawing/2014/main" id="{15AFE93D-02AA-F7B0-9A0E-E0E09B90C14D}"/>
              </a:ext>
            </a:extLst>
          </p:cNvPr>
          <p:cNvSpPr/>
          <p:nvPr/>
        </p:nvSpPr>
        <p:spPr>
          <a:xfrm>
            <a:off x="464774" y="3530514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971600" y="241027"/>
            <a:ext cx="3201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 Narrow" pitchFamily="34" charset="0"/>
              </a:rPr>
              <a:t>Что же такое ВИЭ?</a:t>
            </a:r>
          </a:p>
        </p:txBody>
      </p:sp>
      <p:sp>
        <p:nvSpPr>
          <p:cNvPr id="4" name="矩形: 圆角 33">
            <a:extLst>
              <a:ext uri="{FF2B5EF4-FFF2-40B4-BE49-F238E27FC236}">
                <a16:creationId xmlns="" xmlns:a16="http://schemas.microsoft.com/office/drawing/2014/main" id="{32DACEF3-4E47-66CE-BCD8-41CB77418C3F}"/>
              </a:ext>
            </a:extLst>
          </p:cNvPr>
          <p:cNvSpPr/>
          <p:nvPr/>
        </p:nvSpPr>
        <p:spPr>
          <a:xfrm>
            <a:off x="2702018" y="3530514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pic>
        <p:nvPicPr>
          <p:cNvPr id="5" name="图片 16">
            <a:extLst>
              <a:ext uri="{FF2B5EF4-FFF2-40B4-BE49-F238E27FC236}">
                <a16:creationId xmlns="" xmlns:a16="http://schemas.microsoft.com/office/drawing/2014/main" id="{E9AC315B-5C93-CF7E-450A-5CF621ABFEB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5413574">
            <a:off x="4401240" y="3232389"/>
            <a:ext cx="668057" cy="694086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29193184-5E66-DBED-81B2-1660C4668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20272" y="4731990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000" smtClean="0"/>
              <a:pPr/>
              <a:t>2</a:t>
            </a:fld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9273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2" grpId="0"/>
      <p:bldP spid="33" grpId="0"/>
      <p:bldP spid="34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D70FA95-B9EF-DFD1-D95F-A60205A248E8}"/>
              </a:ext>
            </a:extLst>
          </p:cNvPr>
          <p:cNvSpPr txBox="1"/>
          <p:nvPr/>
        </p:nvSpPr>
        <p:spPr>
          <a:xfrm>
            <a:off x="4497223" y="448546"/>
            <a:ext cx="138564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endParaRPr lang="zh-CN" altLang="en-US" sz="45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572" y="273207"/>
            <a:ext cx="5229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Narrow" pitchFamily="34" charset="0"/>
              </a:rPr>
              <a:t>Виды альтернативных источников энергии</a:t>
            </a:r>
          </a:p>
        </p:txBody>
      </p:sp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AAFFCE8-BF47-46DD-2DA9-B798AB3D12CF}"/>
              </a:ext>
            </a:extLst>
          </p:cNvPr>
          <p:cNvGrpSpPr/>
          <p:nvPr/>
        </p:nvGrpSpPr>
        <p:grpSpPr>
          <a:xfrm>
            <a:off x="248505" y="1426119"/>
            <a:ext cx="1568468" cy="2090180"/>
            <a:chOff x="268598" y="1218113"/>
            <a:chExt cx="1568468" cy="2090180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56C244C3-7EA6-7351-18C6-6BF26C8DB7A7}"/>
                </a:ext>
              </a:extLst>
            </p:cNvPr>
            <p:cNvGrpSpPr/>
            <p:nvPr/>
          </p:nvGrpSpPr>
          <p:grpSpPr>
            <a:xfrm>
              <a:off x="268598" y="1218113"/>
              <a:ext cx="1568468" cy="2090180"/>
              <a:chOff x="-252926" y="636214"/>
              <a:chExt cx="2499360" cy="3295892"/>
            </a:xfrm>
          </p:grpSpPr>
          <p:sp>
            <p:nvSpPr>
              <p:cNvPr id="7" name="矩形: 圆角 6">
                <a:extLst>
                  <a:ext uri="{FF2B5EF4-FFF2-40B4-BE49-F238E27FC236}">
                    <a16:creationId xmlns="" xmlns:a16="http://schemas.microsoft.com/office/drawing/2014/main" id="{6DD76996-4A27-4128-E4E1-F5345CFDAF5F}"/>
                  </a:ext>
                </a:extLst>
              </p:cNvPr>
              <p:cNvSpPr/>
              <p:nvPr/>
            </p:nvSpPr>
            <p:spPr>
              <a:xfrm>
                <a:off x="-252926" y="636214"/>
                <a:ext cx="2499360" cy="3295892"/>
              </a:xfrm>
              <a:prstGeom prst="roundRect">
                <a:avLst>
                  <a:gd name="adj" fmla="val 8740"/>
                </a:avLst>
              </a:prstGeom>
              <a:solidFill>
                <a:schemeClr val="bg1"/>
              </a:solidFill>
              <a:ln>
                <a:gradFill>
                  <a:gsLst>
                    <a:gs pos="0">
                      <a:srgbClr val="F8A808"/>
                    </a:gs>
                    <a:gs pos="100000">
                      <a:srgbClr val="FAE22E"/>
                    </a:gs>
                  </a:gsLst>
                  <a:lin ang="5400000" scaled="0"/>
                </a:gradFill>
              </a:ln>
              <a:effectLst>
                <a:outerShdw blurRad="254000" dist="1016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BE490EE6-5A50-220C-F626-85B02451A1D7}"/>
                  </a:ext>
                </a:extLst>
              </p:cNvPr>
              <p:cNvSpPr txBox="1"/>
              <p:nvPr/>
            </p:nvSpPr>
            <p:spPr>
              <a:xfrm>
                <a:off x="-127693" y="1111759"/>
                <a:ext cx="2289217" cy="1116227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altLang="zh-CN" sz="2000" dirty="0">
                    <a:latin typeface="Arial Narrow" pitchFamily="34" charset="0"/>
                    <a:ea typeface="+mj-ea"/>
                    <a:cs typeface="+mn-ea"/>
                    <a:sym typeface="+mn-lt"/>
                  </a:rPr>
                  <a:t>Солнечная генерация </a:t>
                </a:r>
                <a:endParaRPr lang="en-US" altLang="zh-CN" sz="2000" dirty="0">
                  <a:latin typeface="Arial Narrow" pitchFamily="34" charset="0"/>
                  <a:ea typeface="+mj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椭圆 7">
              <a:extLst>
                <a:ext uri="{FF2B5EF4-FFF2-40B4-BE49-F238E27FC236}">
                  <a16:creationId xmlns="" xmlns:a16="http://schemas.microsoft.com/office/drawing/2014/main" id="{C57A8878-B78A-5801-72FA-707D119F8A74}"/>
                </a:ext>
              </a:extLst>
            </p:cNvPr>
            <p:cNvSpPr/>
            <p:nvPr/>
          </p:nvSpPr>
          <p:spPr>
            <a:xfrm>
              <a:off x="984477" y="1355046"/>
              <a:ext cx="128561" cy="124471"/>
            </a:xfrm>
            <a:prstGeom prst="ellipse">
              <a:avLst/>
            </a:prstGeom>
            <a:gradFill>
              <a:gsLst>
                <a:gs pos="0">
                  <a:srgbClr val="F8A808"/>
                </a:gs>
                <a:gs pos="100000">
                  <a:srgbClr val="FAE22E"/>
                </a:gs>
              </a:gsLst>
              <a:lin ang="5400000" scaled="0"/>
            </a:gradFill>
            <a:ln>
              <a:noFill/>
            </a:ln>
            <a:effectLst>
              <a:outerShdw blurRad="2540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  <a:cs typeface="+mn-ea"/>
                <a:sym typeface="+mn-lt"/>
              </a:endParaRPr>
            </a:p>
          </p:txBody>
        </p:sp>
        <p:pic>
          <p:nvPicPr>
            <p:cNvPr id="2050" name="Picture 2" descr="Солнышко милый рисунок для школьной флешки | Премиум векторы">
              <a:extLst>
                <a:ext uri="{FF2B5EF4-FFF2-40B4-BE49-F238E27FC236}">
                  <a16:creationId xmlns="" xmlns:a16="http://schemas.microsoft.com/office/drawing/2014/main" id="{C52CF4EB-6E74-ADFB-6881-27F711E288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058" y="2144644"/>
              <a:ext cx="1111401" cy="11114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C7FDD47F-D864-AA07-0FE7-A5409DB9C56E}"/>
              </a:ext>
            </a:extLst>
          </p:cNvPr>
          <p:cNvGrpSpPr/>
          <p:nvPr/>
        </p:nvGrpSpPr>
        <p:grpSpPr>
          <a:xfrm>
            <a:off x="3663184" y="1409657"/>
            <a:ext cx="1630373" cy="2090180"/>
            <a:chOff x="3632270" y="1201651"/>
            <a:chExt cx="1630373" cy="2090180"/>
          </a:xfrm>
          <a:solidFill>
            <a:schemeClr val="bg1"/>
          </a:solidFill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B332B1EE-23A8-7EFF-18A3-7605D77ED904}"/>
                </a:ext>
              </a:extLst>
            </p:cNvPr>
            <p:cNvGrpSpPr/>
            <p:nvPr/>
          </p:nvGrpSpPr>
          <p:grpSpPr>
            <a:xfrm>
              <a:off x="3632270" y="1201651"/>
              <a:ext cx="1630373" cy="2090180"/>
              <a:chOff x="365760" y="1735334"/>
              <a:chExt cx="2499360" cy="3295892"/>
            </a:xfrm>
            <a:grpFill/>
          </p:grpSpPr>
          <p:sp>
            <p:nvSpPr>
              <p:cNvPr id="17" name="矩形: 圆角 16">
                <a:extLst>
                  <a:ext uri="{FF2B5EF4-FFF2-40B4-BE49-F238E27FC236}">
                    <a16:creationId xmlns="" xmlns:a16="http://schemas.microsoft.com/office/drawing/2014/main" id="{60BD8F35-1264-1815-D402-0ABC4CA52EFD}"/>
                  </a:ext>
                </a:extLst>
              </p:cNvPr>
              <p:cNvSpPr/>
              <p:nvPr/>
            </p:nvSpPr>
            <p:spPr>
              <a:xfrm>
                <a:off x="365760" y="1735334"/>
                <a:ext cx="2499360" cy="3295892"/>
              </a:xfrm>
              <a:prstGeom prst="roundRect">
                <a:avLst>
                  <a:gd name="adj" fmla="val 8740"/>
                </a:avLst>
              </a:prstGeom>
              <a:grpFill/>
              <a:ln>
                <a:gradFill>
                  <a:gsLst>
                    <a:gs pos="0">
                      <a:srgbClr val="167DE9"/>
                    </a:gs>
                    <a:gs pos="100000">
                      <a:srgbClr val="00B0F0"/>
                    </a:gs>
                  </a:gsLst>
                  <a:lin ang="5400000" scaled="0"/>
                </a:gradFill>
              </a:ln>
              <a:effectLst>
                <a:outerShdw blurRad="254000" dist="1016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88F8DE50-D5FD-AADE-0B9D-27414A8FD56D}"/>
                  </a:ext>
                </a:extLst>
              </p:cNvPr>
              <p:cNvSpPr txBox="1"/>
              <p:nvPr/>
            </p:nvSpPr>
            <p:spPr>
              <a:xfrm>
                <a:off x="459311" y="2245100"/>
                <a:ext cx="2312251" cy="1116227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altLang="zh-CN" sz="2000" dirty="0">
                    <a:latin typeface="Arial Narrow" pitchFamily="34" charset="0"/>
                    <a:ea typeface="+mj-ea"/>
                    <a:cs typeface="+mn-ea"/>
                    <a:sym typeface="+mn-lt"/>
                  </a:rPr>
                  <a:t>Гидро-генерация</a:t>
                </a:r>
                <a:endParaRPr lang="en-US" altLang="zh-CN" sz="2000" dirty="0">
                  <a:latin typeface="Arial Narrow" pitchFamily="34" charset="0"/>
                  <a:ea typeface="+mj-ea"/>
                  <a:cs typeface="+mn-ea"/>
                  <a:sym typeface="+mn-lt"/>
                </a:endParaRPr>
              </a:p>
            </p:txBody>
          </p:sp>
        </p:grpSp>
        <p:pic>
          <p:nvPicPr>
            <p:cNvPr id="2056" name="Picture 8" descr="Мультяшная капля воды выключает свет, милый дизайн | Премиум векторы">
              <a:extLst>
                <a:ext uri="{FF2B5EF4-FFF2-40B4-BE49-F238E27FC236}">
                  <a16:creationId xmlns="" xmlns:a16="http://schemas.microsoft.com/office/drawing/2014/main" id="{7F108396-DF65-08E7-3C85-2A3D072E21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1861" y="2191475"/>
              <a:ext cx="1308894" cy="104753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</p:pic>
        <p:sp>
          <p:nvSpPr>
            <p:cNvPr id="23" name="椭圆 7">
              <a:extLst>
                <a:ext uri="{FF2B5EF4-FFF2-40B4-BE49-F238E27FC236}">
                  <a16:creationId xmlns="" xmlns:a16="http://schemas.microsoft.com/office/drawing/2014/main" id="{EFD5415A-6DB4-6386-E43D-ECD9BB08B199}"/>
                </a:ext>
              </a:extLst>
            </p:cNvPr>
            <p:cNvSpPr/>
            <p:nvPr/>
          </p:nvSpPr>
          <p:spPr>
            <a:xfrm>
              <a:off x="4383175" y="1356451"/>
              <a:ext cx="128561" cy="124471"/>
            </a:xfrm>
            <a:prstGeom prst="ellipse">
              <a:avLst/>
            </a:prstGeom>
            <a:gradFill>
              <a:gsLst>
                <a:gs pos="0">
                  <a:srgbClr val="167DE9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>
              <a:outerShdw blurRad="2540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43" name="Группа 42">
            <a:extLst>
              <a:ext uri="{FF2B5EF4-FFF2-40B4-BE49-F238E27FC236}">
                <a16:creationId xmlns="" xmlns:a16="http://schemas.microsoft.com/office/drawing/2014/main" id="{88F1D059-2B83-0067-E673-F9226981C5FA}"/>
              </a:ext>
            </a:extLst>
          </p:cNvPr>
          <p:cNvGrpSpPr/>
          <p:nvPr/>
        </p:nvGrpSpPr>
        <p:grpSpPr>
          <a:xfrm>
            <a:off x="5487667" y="2490795"/>
            <a:ext cx="1626196" cy="2090180"/>
            <a:chOff x="5445251" y="1201652"/>
            <a:chExt cx="1626196" cy="2090180"/>
          </a:xfrm>
        </p:grpSpPr>
        <p:sp>
          <p:nvSpPr>
            <p:cNvPr id="18" name="矩形: 圆角 21">
              <a:extLst>
                <a:ext uri="{FF2B5EF4-FFF2-40B4-BE49-F238E27FC236}">
                  <a16:creationId xmlns="" xmlns:a16="http://schemas.microsoft.com/office/drawing/2014/main" id="{7BB7D9F2-33EB-D260-A3B0-252EBD291552}"/>
                </a:ext>
              </a:extLst>
            </p:cNvPr>
            <p:cNvSpPr/>
            <p:nvPr/>
          </p:nvSpPr>
          <p:spPr>
            <a:xfrm>
              <a:off x="5445251" y="1201652"/>
              <a:ext cx="1626196" cy="2090180"/>
            </a:xfrm>
            <a:prstGeom prst="roundRect">
              <a:avLst>
                <a:gd name="adj" fmla="val 8740"/>
              </a:avLst>
            </a:prstGeom>
            <a:solidFill>
              <a:schemeClr val="bg1"/>
            </a:solidFill>
            <a:ln>
              <a:gradFill>
                <a:gsLst>
                  <a:gs pos="0">
                    <a:srgbClr val="00B050"/>
                  </a:gs>
                  <a:gs pos="100000">
                    <a:srgbClr val="92D050"/>
                  </a:gs>
                </a:gsLst>
                <a:lin ang="5400000" scaled="0"/>
              </a:gradFill>
            </a:ln>
            <a:effectLst>
              <a:outerShdw blurRad="2540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32" name="文本框 18">
              <a:extLst>
                <a:ext uri="{FF2B5EF4-FFF2-40B4-BE49-F238E27FC236}">
                  <a16:creationId xmlns="" xmlns:a16="http://schemas.microsoft.com/office/drawing/2014/main" id="{59124B06-3C5F-C866-E095-9DF999E45156}"/>
                </a:ext>
              </a:extLst>
            </p:cNvPr>
            <p:cNvSpPr txBox="1"/>
            <p:nvPr/>
          </p:nvSpPr>
          <p:spPr>
            <a:xfrm>
              <a:off x="5558295" y="1565031"/>
              <a:ext cx="14757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2000" dirty="0">
                  <a:latin typeface="Arial Narrow" pitchFamily="34" charset="0"/>
                  <a:ea typeface="+mj-ea"/>
                  <a:cs typeface="+mn-ea"/>
                  <a:sym typeface="+mn-lt"/>
                </a:rPr>
                <a:t>Био-генерация</a:t>
              </a:r>
              <a:endParaRPr lang="en-US" altLang="zh-CN" sz="2000" dirty="0">
                <a:latin typeface="Arial Narrow" pitchFamily="34" charset="0"/>
                <a:ea typeface="+mj-ea"/>
                <a:cs typeface="+mn-ea"/>
                <a:sym typeface="+mn-lt"/>
              </a:endParaRPr>
            </a:p>
          </p:txBody>
        </p:sp>
        <p:sp>
          <p:nvSpPr>
            <p:cNvPr id="33" name="椭圆 7">
              <a:extLst>
                <a:ext uri="{FF2B5EF4-FFF2-40B4-BE49-F238E27FC236}">
                  <a16:creationId xmlns="" xmlns:a16="http://schemas.microsoft.com/office/drawing/2014/main" id="{0D26A945-1BD2-5926-BADC-A5B53E4713B1}"/>
                </a:ext>
              </a:extLst>
            </p:cNvPr>
            <p:cNvSpPr/>
            <p:nvPr/>
          </p:nvSpPr>
          <p:spPr>
            <a:xfrm>
              <a:off x="6191095" y="1347422"/>
              <a:ext cx="128561" cy="124471"/>
            </a:xfrm>
            <a:prstGeom prst="ellipse">
              <a:avLst/>
            </a:pr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0"/>
            </a:gradFill>
            <a:ln>
              <a:noFill/>
            </a:ln>
            <a:effectLst>
              <a:outerShdw blurRad="2540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  <a:cs typeface="+mn-ea"/>
                <a:sym typeface="+mn-lt"/>
              </a:endParaRPr>
            </a:p>
          </p:txBody>
        </p:sp>
        <p:pic>
          <p:nvPicPr>
            <p:cNvPr id="2058" name="Picture 10" descr="3d значок листа лист древесного растения экология био и натуральные  продукты концепция 3d вектор значок изолирован на белом мультяшный  минимальный стиль | Премиум векторы">
              <a:extLst>
                <a:ext uri="{FF2B5EF4-FFF2-40B4-BE49-F238E27FC236}">
                  <a16:creationId xmlns="" xmlns:a16="http://schemas.microsoft.com/office/drawing/2014/main" id="{8FE2C932-AF21-B64C-DB1C-C7309F6560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7198" y="2223636"/>
              <a:ext cx="1036353" cy="1036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Группа 44">
            <a:extLst>
              <a:ext uri="{FF2B5EF4-FFF2-40B4-BE49-F238E27FC236}">
                <a16:creationId xmlns="" xmlns:a16="http://schemas.microsoft.com/office/drawing/2014/main" id="{A993127D-F1E8-C45F-D585-2F564E74B575}"/>
              </a:ext>
            </a:extLst>
          </p:cNvPr>
          <p:cNvGrpSpPr/>
          <p:nvPr/>
        </p:nvGrpSpPr>
        <p:grpSpPr>
          <a:xfrm>
            <a:off x="7307973" y="1409657"/>
            <a:ext cx="1624554" cy="2090180"/>
            <a:chOff x="7275014" y="2490796"/>
            <a:chExt cx="1624554" cy="2090180"/>
          </a:xfrm>
          <a:solidFill>
            <a:schemeClr val="bg1"/>
          </a:solidFill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827AA6F-D704-277F-FBE2-94C44B405A2A}"/>
                </a:ext>
              </a:extLst>
            </p:cNvPr>
            <p:cNvGrpSpPr/>
            <p:nvPr/>
          </p:nvGrpSpPr>
          <p:grpSpPr>
            <a:xfrm>
              <a:off x="7275014" y="2490796"/>
              <a:ext cx="1624554" cy="2090180"/>
              <a:chOff x="211423" y="1298916"/>
              <a:chExt cx="2499360" cy="3295890"/>
            </a:xfrm>
            <a:grpFill/>
          </p:grpSpPr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24552FE3-BA3E-2A5A-6492-743D54391F83}"/>
                  </a:ext>
                </a:extLst>
              </p:cNvPr>
              <p:cNvSpPr/>
              <p:nvPr/>
            </p:nvSpPr>
            <p:spPr>
              <a:xfrm>
                <a:off x="211423" y="1298916"/>
                <a:ext cx="2499360" cy="3295890"/>
              </a:xfrm>
              <a:prstGeom prst="roundRect">
                <a:avLst>
                  <a:gd name="adj" fmla="val 8740"/>
                </a:avLst>
              </a:prstGeom>
              <a:grpFill/>
              <a:ln>
                <a:gradFill>
                  <a:gsLst>
                    <a:gs pos="0">
                      <a:srgbClr val="C00000"/>
                    </a:gs>
                    <a:gs pos="94000">
                      <a:srgbClr val="FF3300"/>
                    </a:gs>
                  </a:gsLst>
                  <a:lin ang="5400000" scaled="0"/>
                </a:gradFill>
              </a:ln>
              <a:effectLst>
                <a:outerShdw blurRad="254000" dist="1016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F0280DA8-7EA0-3400-D200-21F9311D2F30}"/>
                  </a:ext>
                </a:extLst>
              </p:cNvPr>
              <p:cNvSpPr txBox="1"/>
              <p:nvPr/>
            </p:nvSpPr>
            <p:spPr>
              <a:xfrm>
                <a:off x="280226" y="1822605"/>
                <a:ext cx="2326455" cy="970632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altLang="zh-CN" sz="1700" dirty="0">
                    <a:latin typeface="Arial Narrow" pitchFamily="34" charset="0"/>
                    <a:ea typeface="+mj-ea"/>
                    <a:cs typeface="+mn-ea"/>
                    <a:sym typeface="+mn-lt"/>
                  </a:rPr>
                  <a:t>Геотермальная генерация</a:t>
                </a:r>
                <a:endParaRPr lang="en-US" altLang="zh-CN" sz="1700" dirty="0">
                  <a:latin typeface="Arial Narrow" pitchFamily="34" charset="0"/>
                  <a:ea typeface="+mj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椭圆 7">
              <a:extLst>
                <a:ext uri="{FF2B5EF4-FFF2-40B4-BE49-F238E27FC236}">
                  <a16:creationId xmlns="" xmlns:a16="http://schemas.microsoft.com/office/drawing/2014/main" id="{37B87358-8256-679F-B5FD-B785712B5F4C}"/>
                </a:ext>
              </a:extLst>
            </p:cNvPr>
            <p:cNvSpPr/>
            <p:nvPr/>
          </p:nvSpPr>
          <p:spPr>
            <a:xfrm>
              <a:off x="8023010" y="2640971"/>
              <a:ext cx="128561" cy="124471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94000">
                  <a:srgbClr val="FF3300"/>
                </a:gs>
              </a:gsLst>
              <a:lin ang="5400000" scaled="0"/>
            </a:gradFill>
            <a:ln>
              <a:noFill/>
            </a:ln>
            <a:effectLst>
              <a:outerShdw blurRad="2540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+mj-ea"/>
                <a:ea typeface="+mj-ea"/>
                <a:cs typeface="+mn-ea"/>
                <a:sym typeface="+mn-lt"/>
              </a:endParaRPr>
            </a:p>
          </p:txBody>
        </p:sp>
        <p:pic>
          <p:nvPicPr>
            <p:cNvPr id="2062" name="Picture 14" descr="Geothermal Energy PNG, Vector, PSD, and Clipart With Transparent Background  for Free Download | Pngtree">
              <a:extLst>
                <a:ext uri="{FF2B5EF4-FFF2-40B4-BE49-F238E27FC236}">
                  <a16:creationId xmlns="" xmlns:a16="http://schemas.microsoft.com/office/drawing/2014/main" id="{47245E09-3BD2-1790-6801-C982F757E9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3684" y="3438797"/>
              <a:ext cx="1067212" cy="106721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</p:pic>
      </p:grpSp>
      <p:grpSp>
        <p:nvGrpSpPr>
          <p:cNvPr id="46" name="Группа 45">
            <a:extLst>
              <a:ext uri="{FF2B5EF4-FFF2-40B4-BE49-F238E27FC236}">
                <a16:creationId xmlns="" xmlns:a16="http://schemas.microsoft.com/office/drawing/2014/main" id="{52096659-456D-9269-41B0-CEF882BA61CF}"/>
              </a:ext>
            </a:extLst>
          </p:cNvPr>
          <p:cNvGrpSpPr/>
          <p:nvPr/>
        </p:nvGrpSpPr>
        <p:grpSpPr>
          <a:xfrm>
            <a:off x="1978422" y="2490795"/>
            <a:ext cx="1490652" cy="2090180"/>
            <a:chOff x="1978422" y="2490795"/>
            <a:chExt cx="1490652" cy="2090180"/>
          </a:xfrm>
        </p:grpSpPr>
        <p:grpSp>
          <p:nvGrpSpPr>
            <p:cNvPr id="34" name="Группа 33">
              <a:extLst>
                <a:ext uri="{FF2B5EF4-FFF2-40B4-BE49-F238E27FC236}">
                  <a16:creationId xmlns="" xmlns:a16="http://schemas.microsoft.com/office/drawing/2014/main" id="{43DF28A7-8F94-F9EA-2709-83316A261628}"/>
                </a:ext>
              </a:extLst>
            </p:cNvPr>
            <p:cNvGrpSpPr/>
            <p:nvPr/>
          </p:nvGrpSpPr>
          <p:grpSpPr>
            <a:xfrm>
              <a:off x="1978422" y="2490795"/>
              <a:ext cx="1490652" cy="2090180"/>
              <a:chOff x="1974420" y="1201651"/>
              <a:chExt cx="1490652" cy="2090180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="" xmlns:a16="http://schemas.microsoft.com/office/drawing/2014/main" id="{46467505-C8A1-2D1F-841C-674773E4C7D7}"/>
                  </a:ext>
                </a:extLst>
              </p:cNvPr>
              <p:cNvGrpSpPr/>
              <p:nvPr/>
            </p:nvGrpSpPr>
            <p:grpSpPr>
              <a:xfrm>
                <a:off x="1974420" y="1201651"/>
                <a:ext cx="1490652" cy="2090180"/>
                <a:chOff x="365760" y="1735334"/>
                <a:chExt cx="2499360" cy="3295892"/>
              </a:xfrm>
            </p:grpSpPr>
            <p:sp>
              <p:nvSpPr>
                <p:cNvPr id="12" name="矩形: 圆角 11">
                  <a:extLst>
                    <a:ext uri="{FF2B5EF4-FFF2-40B4-BE49-F238E27FC236}">
                      <a16:creationId xmlns="" xmlns:a16="http://schemas.microsoft.com/office/drawing/2014/main" id="{3AC3E890-167C-8AC8-C954-5F872A18CF92}"/>
                    </a:ext>
                  </a:extLst>
                </p:cNvPr>
                <p:cNvSpPr/>
                <p:nvPr/>
              </p:nvSpPr>
              <p:spPr>
                <a:xfrm>
                  <a:off x="365760" y="1735334"/>
                  <a:ext cx="2499360" cy="3295892"/>
                </a:xfrm>
                <a:prstGeom prst="roundRect">
                  <a:avLst>
                    <a:gd name="adj" fmla="val 8740"/>
                  </a:avLst>
                </a:prstGeom>
                <a:solidFill>
                  <a:schemeClr val="bg1"/>
                </a:solidFill>
                <a:ln>
                  <a:gradFill>
                    <a:gsLst>
                      <a:gs pos="0">
                        <a:srgbClr val="167DE9"/>
                      </a:gs>
                      <a:gs pos="100000">
                        <a:schemeClr val="tx2">
                          <a:lumMod val="40000"/>
                          <a:lumOff val="60000"/>
                        </a:schemeClr>
                      </a:gs>
                    </a:gsLst>
                    <a:lin ang="5400000" scaled="0"/>
                  </a:gradFill>
                </a:ln>
                <a:effectLst>
                  <a:outerShdw blurRad="254000" dist="101600" dir="2700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+mj-ea"/>
                    <a:ea typeface="+mj-ea"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="" xmlns:a16="http://schemas.microsoft.com/office/drawing/2014/main" id="{2C940AE7-5BB3-6375-A5AE-EBBC351DD9F7}"/>
                    </a:ext>
                  </a:extLst>
                </p:cNvPr>
                <p:cNvSpPr txBox="1"/>
                <p:nvPr/>
              </p:nvSpPr>
              <p:spPr>
                <a:xfrm>
                  <a:off x="452470" y="2308327"/>
                  <a:ext cx="2348103" cy="1116227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altLang="zh-CN" sz="2000" dirty="0">
                      <a:latin typeface="Arial Narrow" pitchFamily="34" charset="0"/>
                      <a:ea typeface="+mj-ea"/>
                      <a:cs typeface="+mn-ea"/>
                      <a:sym typeface="+mn-lt"/>
                    </a:rPr>
                    <a:t>Ветряная генерация</a:t>
                  </a:r>
                  <a:endParaRPr lang="en-US" altLang="zh-CN" sz="2000" dirty="0">
                    <a:latin typeface="Arial Narrow" pitchFamily="34" charset="0"/>
                    <a:ea typeface="+mj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8" name="椭圆 7">
                <a:extLst>
                  <a:ext uri="{FF2B5EF4-FFF2-40B4-BE49-F238E27FC236}">
                    <a16:creationId xmlns="" xmlns:a16="http://schemas.microsoft.com/office/drawing/2014/main" id="{C57A8878-B78A-5801-72FA-707D119F8A74}"/>
                  </a:ext>
                </a:extLst>
              </p:cNvPr>
              <p:cNvSpPr/>
              <p:nvPr/>
            </p:nvSpPr>
            <p:spPr>
              <a:xfrm>
                <a:off x="2652078" y="1353952"/>
                <a:ext cx="128561" cy="124471"/>
              </a:xfrm>
              <a:prstGeom prst="ellipse">
                <a:avLst/>
              </a:prstGeom>
              <a:gradFill>
                <a:gsLst>
                  <a:gs pos="0">
                    <a:srgbClr val="0370F3"/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254000" dist="1016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</p:grpSp>
        <p:pic>
          <p:nvPicPr>
            <p:cNvPr id="2064" name="Picture 16" descr="DataLife Engine &gt; Версия для печати &gt; Рисунок ветер для детей">
              <a:extLst>
                <a:ext uri="{FF2B5EF4-FFF2-40B4-BE49-F238E27FC236}">
                  <a16:creationId xmlns="" xmlns:a16="http://schemas.microsoft.com/office/drawing/2014/main" id="{ABF8E814-B2FD-A123-D8F7-85A45D204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0400" y="3639698"/>
              <a:ext cx="1139922" cy="730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66" name="Picture 18" descr="В Акмолинской области началось строительство солнечной электростанции |  Inbusiness.kz">
            <a:extLst>
              <a:ext uri="{FF2B5EF4-FFF2-40B4-BE49-F238E27FC236}">
                <a16:creationId xmlns="" xmlns:a16="http://schemas.microsoft.com/office/drawing/2014/main" id="{5E04EA4A-27BE-8941-EAAA-1B9CA8838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7916">
            <a:off x="331794" y="3838219"/>
            <a:ext cx="1387779" cy="78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На Сулинской ВЭС в Ростовской области завершили монтаж ветроустановок |  ROSTOF.RU">
            <a:extLst>
              <a:ext uri="{FF2B5EF4-FFF2-40B4-BE49-F238E27FC236}">
                <a16:creationId xmlns="" xmlns:a16="http://schemas.microsoft.com/office/drawing/2014/main" id="{401F12E6-E2EF-31F9-4076-F456FD386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668" y="1480315"/>
            <a:ext cx="1490652" cy="75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Доля ГЭС в общей выработке электроэнергии впервые превысила 20% |  Отраслевые бюллетени | РИА Рейтинг">
            <a:extLst>
              <a:ext uri="{FF2B5EF4-FFF2-40B4-BE49-F238E27FC236}">
                <a16:creationId xmlns="" xmlns:a16="http://schemas.microsoft.com/office/drawing/2014/main" id="{296EA05B-1373-83EC-E79F-A20B9C52A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84" y="3695588"/>
            <a:ext cx="1626196" cy="90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Biomass power plants">
            <a:extLst>
              <a:ext uri="{FF2B5EF4-FFF2-40B4-BE49-F238E27FC236}">
                <a16:creationId xmlns="" xmlns:a16="http://schemas.microsoft.com/office/drawing/2014/main" id="{765E6E71-CF67-3CC8-C112-B15B731AA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169" y="1440187"/>
            <a:ext cx="1626196" cy="88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Геотермальная электростанция: как работает, плюсы и минусы. В России и  зарубежом | Техкульт">
            <a:extLst>
              <a:ext uri="{FF2B5EF4-FFF2-40B4-BE49-F238E27FC236}">
                <a16:creationId xmlns="" xmlns:a16="http://schemas.microsoft.com/office/drawing/2014/main" id="{80E9477E-445F-7604-34C2-1AC53D494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6358">
            <a:off x="7413034" y="3775548"/>
            <a:ext cx="1449737" cy="86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>
            <a:extLst>
              <a:ext uri="{FF2B5EF4-FFF2-40B4-BE49-F238E27FC236}">
                <a16:creationId xmlns="" xmlns:a16="http://schemas.microsoft.com/office/drawing/2014/main" id="{30505E4E-18A2-8CCB-DD71-829220796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20272" y="4731990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000" smtClean="0"/>
              <a:pPr/>
              <a:t>3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896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ślí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šļide">
            <a:extLst>
              <a:ext uri="{FF2B5EF4-FFF2-40B4-BE49-F238E27FC236}">
                <a16:creationId xmlns="" xmlns:a16="http://schemas.microsoft.com/office/drawing/2014/main" id="{BC1E2C36-EA2C-4460-BEC3-5825500147FA}"/>
              </a:ext>
            </a:extLst>
          </p:cNvPr>
          <p:cNvSpPr/>
          <p:nvPr/>
        </p:nvSpPr>
        <p:spPr>
          <a:xfrm flipH="1">
            <a:off x="1807923" y="1774513"/>
            <a:ext cx="3124390" cy="692497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49791"/>
              </a:lnSpc>
            </a:pPr>
            <a:endParaRPr/>
          </a:p>
          <a:p>
            <a:pPr>
              <a:lnSpc>
                <a:spcPct val="149791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îṥlîdé">
            <a:extLst>
              <a:ext uri="{FF2B5EF4-FFF2-40B4-BE49-F238E27FC236}">
                <a16:creationId xmlns="" xmlns:a16="http://schemas.microsoft.com/office/drawing/2014/main" id="{8BFB74F9-8A51-4126-AFAC-3DF317695766}"/>
              </a:ext>
            </a:extLst>
          </p:cNvPr>
          <p:cNvSpPr/>
          <p:nvPr/>
        </p:nvSpPr>
        <p:spPr>
          <a:xfrm flipH="1">
            <a:off x="1736384" y="3551881"/>
            <a:ext cx="3124389" cy="692497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49791"/>
              </a:lnSpc>
            </a:pPr>
            <a:endParaRPr/>
          </a:p>
          <a:p>
            <a:pPr>
              <a:lnSpc>
                <a:spcPct val="149791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5508104" y="1110326"/>
            <a:ext cx="3320983" cy="3806259"/>
            <a:chOff x="5508776" y="1110326"/>
            <a:chExt cx="3380712" cy="3806259"/>
          </a:xfrm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3F0EA017-4C2C-9019-4578-AF108D823C73}"/>
                </a:ext>
              </a:extLst>
            </p:cNvPr>
            <p:cNvSpPr/>
            <p:nvPr/>
          </p:nvSpPr>
          <p:spPr>
            <a:xfrm>
              <a:off x="5508776" y="1110326"/>
              <a:ext cx="3380712" cy="3806259"/>
            </a:xfrm>
            <a:prstGeom prst="rect">
              <a:avLst/>
            </a:prstGeom>
            <a:solidFill>
              <a:schemeClr val="accent1">
                <a:lumMod val="5000"/>
                <a:lumOff val="95000"/>
              </a:schemeClr>
            </a:solidFill>
            <a:ln w="38100">
              <a:solidFill>
                <a:srgbClr val="985DB1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iṧḷiḓé">
              <a:extLst>
                <a:ext uri="{FF2B5EF4-FFF2-40B4-BE49-F238E27FC236}">
                  <a16:creationId xmlns="" xmlns:a16="http://schemas.microsoft.com/office/drawing/2014/main" id="{F6E4C8F4-4597-4D64-B113-F759C0D87CAE}"/>
                </a:ext>
              </a:extLst>
            </p:cNvPr>
            <p:cNvSpPr/>
            <p:nvPr/>
          </p:nvSpPr>
          <p:spPr>
            <a:xfrm>
              <a:off x="5582079" y="1163583"/>
              <a:ext cx="3234742" cy="3699747"/>
            </a:xfrm>
            <a:custGeom>
              <a:avLst/>
              <a:gdLst>
                <a:gd name="connsiteX0" fmla="*/ 2249484 w 4351502"/>
                <a:gd name="connsiteY0" fmla="*/ 3457577 h 5003800"/>
                <a:gd name="connsiteX1" fmla="*/ 4351502 w 4351502"/>
                <a:gd name="connsiteY1" fmla="*/ 3457577 h 5003800"/>
                <a:gd name="connsiteX2" fmla="*/ 4351502 w 4351502"/>
                <a:gd name="connsiteY2" fmla="*/ 5003800 h 5003800"/>
                <a:gd name="connsiteX3" fmla="*/ 2249484 w 4351502"/>
                <a:gd name="connsiteY3" fmla="*/ 5003800 h 5003800"/>
                <a:gd name="connsiteX4" fmla="*/ 0 w 4351502"/>
                <a:gd name="connsiteY4" fmla="*/ 1728790 h 5003800"/>
                <a:gd name="connsiteX5" fmla="*/ 2102011 w 4351502"/>
                <a:gd name="connsiteY5" fmla="*/ 1728790 h 5003800"/>
                <a:gd name="connsiteX6" fmla="*/ 2102011 w 4351502"/>
                <a:gd name="connsiteY6" fmla="*/ 5003800 h 5003800"/>
                <a:gd name="connsiteX7" fmla="*/ 0 w 4351502"/>
                <a:gd name="connsiteY7" fmla="*/ 5003800 h 5003800"/>
                <a:gd name="connsiteX8" fmla="*/ 2249484 w 4351502"/>
                <a:gd name="connsiteY8" fmla="*/ 0 h 5003800"/>
                <a:gd name="connsiteX9" fmla="*/ 4351502 w 4351502"/>
                <a:gd name="connsiteY9" fmla="*/ 0 h 5003800"/>
                <a:gd name="connsiteX10" fmla="*/ 4351502 w 4351502"/>
                <a:gd name="connsiteY10" fmla="*/ 3275010 h 5003800"/>
                <a:gd name="connsiteX11" fmla="*/ 2249484 w 4351502"/>
                <a:gd name="connsiteY11" fmla="*/ 3275010 h 5003800"/>
                <a:gd name="connsiteX12" fmla="*/ 0 w 4351502"/>
                <a:gd name="connsiteY12" fmla="*/ 0 h 5003800"/>
                <a:gd name="connsiteX13" fmla="*/ 2102011 w 4351502"/>
                <a:gd name="connsiteY13" fmla="*/ 0 h 5003800"/>
                <a:gd name="connsiteX14" fmla="*/ 2102011 w 4351502"/>
                <a:gd name="connsiteY14" fmla="*/ 1546225 h 5003800"/>
                <a:gd name="connsiteX15" fmla="*/ 0 w 4351502"/>
                <a:gd name="connsiteY15" fmla="*/ 1546225 h 500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51502" h="5003800">
                  <a:moveTo>
                    <a:pt x="2249484" y="3457577"/>
                  </a:moveTo>
                  <a:lnTo>
                    <a:pt x="4351502" y="3457577"/>
                  </a:lnTo>
                  <a:lnTo>
                    <a:pt x="4351502" y="5003800"/>
                  </a:lnTo>
                  <a:lnTo>
                    <a:pt x="2249484" y="5003800"/>
                  </a:lnTo>
                  <a:close/>
                  <a:moveTo>
                    <a:pt x="0" y="1728790"/>
                  </a:moveTo>
                  <a:lnTo>
                    <a:pt x="2102011" y="1728790"/>
                  </a:lnTo>
                  <a:lnTo>
                    <a:pt x="2102011" y="5003800"/>
                  </a:lnTo>
                  <a:lnTo>
                    <a:pt x="0" y="5003800"/>
                  </a:lnTo>
                  <a:close/>
                  <a:moveTo>
                    <a:pt x="2249484" y="0"/>
                  </a:moveTo>
                  <a:lnTo>
                    <a:pt x="4351502" y="0"/>
                  </a:lnTo>
                  <a:lnTo>
                    <a:pt x="4351502" y="3275010"/>
                  </a:lnTo>
                  <a:lnTo>
                    <a:pt x="2249484" y="3275010"/>
                  </a:lnTo>
                  <a:close/>
                  <a:moveTo>
                    <a:pt x="0" y="0"/>
                  </a:moveTo>
                  <a:lnTo>
                    <a:pt x="2102011" y="0"/>
                  </a:lnTo>
                  <a:lnTo>
                    <a:pt x="2102011" y="1546225"/>
                  </a:lnTo>
                  <a:lnTo>
                    <a:pt x="0" y="1546225"/>
                  </a:lnTo>
                  <a:close/>
                </a:path>
              </a:pathLst>
            </a:cu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467544" y="123478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Narrow" pitchFamily="34" charset="0"/>
              </a:rPr>
              <a:t>Преимущества и недостатки зеленых источников энергии</a:t>
            </a:r>
          </a:p>
        </p:txBody>
      </p:sp>
      <p:sp>
        <p:nvSpPr>
          <p:cNvPr id="60" name="iSlíḍê">
            <a:extLst>
              <a:ext uri="{FF2B5EF4-FFF2-40B4-BE49-F238E27FC236}">
                <a16:creationId xmlns="" xmlns:a16="http://schemas.microsoft.com/office/drawing/2014/main" id="{CCAA0C99-8AD0-52F2-7FAF-993B21487020}"/>
              </a:ext>
            </a:extLst>
          </p:cNvPr>
          <p:cNvSpPr/>
          <p:nvPr/>
        </p:nvSpPr>
        <p:spPr>
          <a:xfrm>
            <a:off x="4183456" y="1224448"/>
            <a:ext cx="896144" cy="970490"/>
          </a:xfrm>
          <a:custGeom>
            <a:avLst/>
            <a:gdLst>
              <a:gd name="connsiteX0" fmla="*/ 74692 w 3501797"/>
              <a:gd name="connsiteY0" fmla="*/ 102 h 4671342"/>
              <a:gd name="connsiteX1" fmla="*/ 3427390 w 3501797"/>
              <a:gd name="connsiteY1" fmla="*/ 102 h 4671342"/>
              <a:gd name="connsiteX2" fmla="*/ 3472188 w 3501797"/>
              <a:gd name="connsiteY2" fmla="*/ 7796 h 4671342"/>
              <a:gd name="connsiteX3" fmla="*/ 3494245 w 3501797"/>
              <a:gd name="connsiteY3" fmla="*/ 29854 h 4671342"/>
              <a:gd name="connsiteX4" fmla="*/ 3501940 w 3501797"/>
              <a:gd name="connsiteY4" fmla="*/ 74652 h 4671342"/>
              <a:gd name="connsiteX5" fmla="*/ 3501940 w 3501797"/>
              <a:gd name="connsiteY5" fmla="*/ 4596895 h 4671342"/>
              <a:gd name="connsiteX6" fmla="*/ 3494245 w 3501797"/>
              <a:gd name="connsiteY6" fmla="*/ 4641694 h 4671342"/>
              <a:gd name="connsiteX7" fmla="*/ 3472188 w 3501797"/>
              <a:gd name="connsiteY7" fmla="*/ 4663751 h 4671342"/>
              <a:gd name="connsiteX8" fmla="*/ 3427390 w 3501797"/>
              <a:gd name="connsiteY8" fmla="*/ 4671445 h 4671342"/>
              <a:gd name="connsiteX9" fmla="*/ 74692 w 3501797"/>
              <a:gd name="connsiteY9" fmla="*/ 4671445 h 4671342"/>
              <a:gd name="connsiteX10" fmla="*/ 29894 w 3501797"/>
              <a:gd name="connsiteY10" fmla="*/ 4663751 h 4671342"/>
              <a:gd name="connsiteX11" fmla="*/ 7836 w 3501797"/>
              <a:gd name="connsiteY11" fmla="*/ 4641694 h 4671342"/>
              <a:gd name="connsiteX12" fmla="*/ 142 w 3501797"/>
              <a:gd name="connsiteY12" fmla="*/ 4596895 h 4671342"/>
              <a:gd name="connsiteX13" fmla="*/ 142 w 3501797"/>
              <a:gd name="connsiteY13" fmla="*/ 74652 h 4671342"/>
              <a:gd name="connsiteX14" fmla="*/ 7836 w 3501797"/>
              <a:gd name="connsiteY14" fmla="*/ 29854 h 4671342"/>
              <a:gd name="connsiteX15" fmla="*/ 29894 w 3501797"/>
              <a:gd name="connsiteY15" fmla="*/ 7796 h 4671342"/>
              <a:gd name="connsiteX16" fmla="*/ 74692 w 3501797"/>
              <a:gd name="connsiteY16" fmla="*/ 102 h 467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01797" h="4671342">
                <a:moveTo>
                  <a:pt x="74692" y="102"/>
                </a:moveTo>
                <a:lnTo>
                  <a:pt x="3427390" y="102"/>
                </a:lnTo>
                <a:cubicBezTo>
                  <a:pt x="3453380" y="102"/>
                  <a:pt x="3462784" y="2838"/>
                  <a:pt x="3472188" y="7796"/>
                </a:cubicBezTo>
                <a:cubicBezTo>
                  <a:pt x="3481592" y="12926"/>
                  <a:pt x="3489116" y="20278"/>
                  <a:pt x="3494245" y="29854"/>
                </a:cubicBezTo>
                <a:cubicBezTo>
                  <a:pt x="3499375" y="39429"/>
                  <a:pt x="3501940" y="48662"/>
                  <a:pt x="3501940" y="74652"/>
                </a:cubicBezTo>
                <a:lnTo>
                  <a:pt x="3501940" y="4596895"/>
                </a:lnTo>
                <a:cubicBezTo>
                  <a:pt x="3501940" y="4622885"/>
                  <a:pt x="3499204" y="4632290"/>
                  <a:pt x="3494245" y="4641694"/>
                </a:cubicBezTo>
                <a:cubicBezTo>
                  <a:pt x="3489287" y="4651098"/>
                  <a:pt x="3481763" y="4658621"/>
                  <a:pt x="3472188" y="4663751"/>
                </a:cubicBezTo>
                <a:cubicBezTo>
                  <a:pt x="3462784" y="4668880"/>
                  <a:pt x="3453380" y="4671445"/>
                  <a:pt x="3427390" y="4671445"/>
                </a:cubicBezTo>
                <a:lnTo>
                  <a:pt x="74692" y="4671445"/>
                </a:lnTo>
                <a:cubicBezTo>
                  <a:pt x="48702" y="4671445"/>
                  <a:pt x="39298" y="4668709"/>
                  <a:pt x="29894" y="4663751"/>
                </a:cubicBezTo>
                <a:cubicBezTo>
                  <a:pt x="20489" y="4658792"/>
                  <a:pt x="12966" y="4651269"/>
                  <a:pt x="7836" y="4641694"/>
                </a:cubicBezTo>
                <a:cubicBezTo>
                  <a:pt x="2707" y="4632118"/>
                  <a:pt x="142" y="4622885"/>
                  <a:pt x="142" y="4596895"/>
                </a:cubicBezTo>
                <a:lnTo>
                  <a:pt x="142" y="74652"/>
                </a:lnTo>
                <a:cubicBezTo>
                  <a:pt x="142" y="48662"/>
                  <a:pt x="2878" y="39258"/>
                  <a:pt x="7836" y="29854"/>
                </a:cubicBezTo>
                <a:cubicBezTo>
                  <a:pt x="12795" y="20449"/>
                  <a:pt x="20318" y="12926"/>
                  <a:pt x="29894" y="7796"/>
                </a:cubicBezTo>
                <a:cubicBezTo>
                  <a:pt x="39469" y="2667"/>
                  <a:pt x="48702" y="102"/>
                  <a:pt x="74692" y="102"/>
                </a:cubicBezTo>
                <a:close/>
              </a:path>
            </a:pathLst>
          </a:custGeom>
          <a:blipFill dpi="0" rotWithShape="0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D7B54F9B-D46B-1306-252B-30C1EFD755B0}"/>
              </a:ext>
            </a:extLst>
          </p:cNvPr>
          <p:cNvGrpSpPr/>
          <p:nvPr/>
        </p:nvGrpSpPr>
        <p:grpSpPr>
          <a:xfrm>
            <a:off x="176336" y="1203476"/>
            <a:ext cx="4020975" cy="1699224"/>
            <a:chOff x="1225962" y="1124102"/>
            <a:chExt cx="4020975" cy="1699224"/>
          </a:xfrm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="" xmlns:a16="http://schemas.microsoft.com/office/drawing/2014/main" id="{330B24D3-7E88-3C54-2453-9D2B31BF205E}"/>
                </a:ext>
              </a:extLst>
            </p:cNvPr>
            <p:cNvSpPr/>
            <p:nvPr/>
          </p:nvSpPr>
          <p:spPr>
            <a:xfrm>
              <a:off x="1225962" y="1124102"/>
              <a:ext cx="3816424" cy="169922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985DB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ïš1íďè">
              <a:extLst>
                <a:ext uri="{FF2B5EF4-FFF2-40B4-BE49-F238E27FC236}">
                  <a16:creationId xmlns="" xmlns:a16="http://schemas.microsoft.com/office/drawing/2014/main" id="{E46C75CF-8E60-4DE5-BB5E-354B84190480}"/>
                </a:ext>
              </a:extLst>
            </p:cNvPr>
            <p:cNvSpPr txBox="1"/>
            <p:nvPr/>
          </p:nvSpPr>
          <p:spPr>
            <a:xfrm>
              <a:off x="1497987" y="1221385"/>
              <a:ext cx="3748950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>
                <a:buSzPct val="25000"/>
              </a:pPr>
              <a:r>
                <a:rPr lang="ru-RU" altLang="zh-CN" u="sng" dirty="0">
                  <a:latin typeface="Arial Narrow" pitchFamily="34" charset="0"/>
                </a:rPr>
                <a:t>Преимущества: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</a:rPr>
                <a:t>возобновляемость ресурсов;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</a:rPr>
                <a:t>предполагает отсутствие опасных выбросов в окружающую среду;</a:t>
              </a:r>
            </a:p>
            <a:p>
              <a:pPr>
                <a:buSzPct val="25000"/>
              </a:pPr>
              <a:r>
                <a:rPr lang="ru-RU" dirty="0">
                  <a:latin typeface="Arial Narrow" pitchFamily="34" charset="0"/>
                </a:rPr>
                <a:t>доступность по цене.</a:t>
              </a:r>
            </a:p>
          </p:txBody>
        </p:sp>
        <p:sp>
          <p:nvSpPr>
            <p:cNvPr id="17" name="îśļidé">
              <a:extLst>
                <a:ext uri="{FF2B5EF4-FFF2-40B4-BE49-F238E27FC236}">
                  <a16:creationId xmlns="" xmlns:a16="http://schemas.microsoft.com/office/drawing/2014/main" id="{4E1F381C-26E4-D97E-F5D4-2DA111C234F9}"/>
                </a:ext>
              </a:extLst>
            </p:cNvPr>
            <p:cNvSpPr/>
            <p:nvPr/>
          </p:nvSpPr>
          <p:spPr>
            <a:xfrm>
              <a:off x="1344124" y="1645691"/>
              <a:ext cx="151859" cy="120506"/>
            </a:xfrm>
            <a:custGeom>
              <a:avLst/>
              <a:gdLst>
                <a:gd name="T0" fmla="*/ 2641 w 3160"/>
                <a:gd name="T1" fmla="*/ 0 h 2511"/>
                <a:gd name="T2" fmla="*/ 1167 w 3160"/>
                <a:gd name="T3" fmla="*/ 1474 h 2511"/>
                <a:gd name="T4" fmla="*/ 519 w 3160"/>
                <a:gd name="T5" fmla="*/ 826 h 2511"/>
                <a:gd name="T6" fmla="*/ 0 w 3160"/>
                <a:gd name="T7" fmla="*/ 1344 h 2511"/>
                <a:gd name="T8" fmla="*/ 1167 w 3160"/>
                <a:gd name="T9" fmla="*/ 2511 h 2511"/>
                <a:gd name="T10" fmla="*/ 3160 w 3160"/>
                <a:gd name="T11" fmla="*/ 519 h 2511"/>
                <a:gd name="T12" fmla="*/ 2641 w 3160"/>
                <a:gd name="T13" fmla="*/ 0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0" h="2511">
                  <a:moveTo>
                    <a:pt x="2641" y="0"/>
                  </a:moveTo>
                  <a:lnTo>
                    <a:pt x="1167" y="1474"/>
                  </a:lnTo>
                  <a:lnTo>
                    <a:pt x="519" y="826"/>
                  </a:lnTo>
                  <a:lnTo>
                    <a:pt x="0" y="1344"/>
                  </a:lnTo>
                  <a:lnTo>
                    <a:pt x="1167" y="2511"/>
                  </a:lnTo>
                  <a:lnTo>
                    <a:pt x="3160" y="519"/>
                  </a:lnTo>
                  <a:lnTo>
                    <a:pt x="2641" y="0"/>
                  </a:ln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lumMod val="100000"/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en-US" sz="1500" b="1">
                <a:solidFill>
                  <a:schemeClr val="bg1"/>
                </a:solidFill>
              </a:endParaRPr>
            </a:p>
          </p:txBody>
        </p:sp>
        <p:sp>
          <p:nvSpPr>
            <p:cNvPr id="18" name="îśļidé">
              <a:extLst>
                <a:ext uri="{FF2B5EF4-FFF2-40B4-BE49-F238E27FC236}">
                  <a16:creationId xmlns="" xmlns:a16="http://schemas.microsoft.com/office/drawing/2014/main" id="{4E1F381C-26E4-D97E-F5D4-2DA111C234F9}"/>
                </a:ext>
              </a:extLst>
            </p:cNvPr>
            <p:cNvSpPr/>
            <p:nvPr/>
          </p:nvSpPr>
          <p:spPr>
            <a:xfrm>
              <a:off x="1344124" y="1917376"/>
              <a:ext cx="151859" cy="120506"/>
            </a:xfrm>
            <a:custGeom>
              <a:avLst/>
              <a:gdLst>
                <a:gd name="T0" fmla="*/ 2641 w 3160"/>
                <a:gd name="T1" fmla="*/ 0 h 2511"/>
                <a:gd name="T2" fmla="*/ 1167 w 3160"/>
                <a:gd name="T3" fmla="*/ 1474 h 2511"/>
                <a:gd name="T4" fmla="*/ 519 w 3160"/>
                <a:gd name="T5" fmla="*/ 826 h 2511"/>
                <a:gd name="T6" fmla="*/ 0 w 3160"/>
                <a:gd name="T7" fmla="*/ 1344 h 2511"/>
                <a:gd name="T8" fmla="*/ 1167 w 3160"/>
                <a:gd name="T9" fmla="*/ 2511 h 2511"/>
                <a:gd name="T10" fmla="*/ 3160 w 3160"/>
                <a:gd name="T11" fmla="*/ 519 h 2511"/>
                <a:gd name="T12" fmla="*/ 2641 w 3160"/>
                <a:gd name="T13" fmla="*/ 0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0" h="2511">
                  <a:moveTo>
                    <a:pt x="2641" y="0"/>
                  </a:moveTo>
                  <a:lnTo>
                    <a:pt x="1167" y="1474"/>
                  </a:lnTo>
                  <a:lnTo>
                    <a:pt x="519" y="826"/>
                  </a:lnTo>
                  <a:lnTo>
                    <a:pt x="0" y="1344"/>
                  </a:lnTo>
                  <a:lnTo>
                    <a:pt x="1167" y="2511"/>
                  </a:lnTo>
                  <a:lnTo>
                    <a:pt x="3160" y="519"/>
                  </a:lnTo>
                  <a:lnTo>
                    <a:pt x="2641" y="0"/>
                  </a:ln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lumMod val="100000"/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en-US" sz="1500" b="1">
                <a:solidFill>
                  <a:schemeClr val="bg1"/>
                </a:solidFill>
              </a:endParaRPr>
            </a:p>
          </p:txBody>
        </p:sp>
        <p:sp>
          <p:nvSpPr>
            <p:cNvPr id="19" name="îśļidé">
              <a:extLst>
                <a:ext uri="{FF2B5EF4-FFF2-40B4-BE49-F238E27FC236}">
                  <a16:creationId xmlns="" xmlns:a16="http://schemas.microsoft.com/office/drawing/2014/main" id="{4E1F381C-26E4-D97E-F5D4-2DA111C234F9}"/>
                </a:ext>
              </a:extLst>
            </p:cNvPr>
            <p:cNvSpPr/>
            <p:nvPr/>
          </p:nvSpPr>
          <p:spPr>
            <a:xfrm>
              <a:off x="1344124" y="2464931"/>
              <a:ext cx="151859" cy="120506"/>
            </a:xfrm>
            <a:custGeom>
              <a:avLst/>
              <a:gdLst>
                <a:gd name="T0" fmla="*/ 2641 w 3160"/>
                <a:gd name="T1" fmla="*/ 0 h 2511"/>
                <a:gd name="T2" fmla="*/ 1167 w 3160"/>
                <a:gd name="T3" fmla="*/ 1474 h 2511"/>
                <a:gd name="T4" fmla="*/ 519 w 3160"/>
                <a:gd name="T5" fmla="*/ 826 h 2511"/>
                <a:gd name="T6" fmla="*/ 0 w 3160"/>
                <a:gd name="T7" fmla="*/ 1344 h 2511"/>
                <a:gd name="T8" fmla="*/ 1167 w 3160"/>
                <a:gd name="T9" fmla="*/ 2511 h 2511"/>
                <a:gd name="T10" fmla="*/ 3160 w 3160"/>
                <a:gd name="T11" fmla="*/ 519 h 2511"/>
                <a:gd name="T12" fmla="*/ 2641 w 3160"/>
                <a:gd name="T13" fmla="*/ 0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0" h="2511">
                  <a:moveTo>
                    <a:pt x="2641" y="0"/>
                  </a:moveTo>
                  <a:lnTo>
                    <a:pt x="1167" y="1474"/>
                  </a:lnTo>
                  <a:lnTo>
                    <a:pt x="519" y="826"/>
                  </a:lnTo>
                  <a:lnTo>
                    <a:pt x="0" y="1344"/>
                  </a:lnTo>
                  <a:lnTo>
                    <a:pt x="1167" y="2511"/>
                  </a:lnTo>
                  <a:lnTo>
                    <a:pt x="3160" y="519"/>
                  </a:lnTo>
                  <a:lnTo>
                    <a:pt x="2641" y="0"/>
                  </a:ln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lumMod val="100000"/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en-US" sz="1500" b="1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80215" y="334291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200" dirty="0"/>
          </a:p>
        </p:txBody>
      </p:sp>
      <p:grpSp>
        <p:nvGrpSpPr>
          <p:cNvPr id="23" name="Группа 22">
            <a:extLst>
              <a:ext uri="{FF2B5EF4-FFF2-40B4-BE49-F238E27FC236}">
                <a16:creationId xmlns="" xmlns:a16="http://schemas.microsoft.com/office/drawing/2014/main" id="{F35A92CF-F338-5867-16D0-50367BB37E8A}"/>
              </a:ext>
            </a:extLst>
          </p:cNvPr>
          <p:cNvGrpSpPr/>
          <p:nvPr/>
        </p:nvGrpSpPr>
        <p:grpSpPr>
          <a:xfrm>
            <a:off x="170663" y="3013456"/>
            <a:ext cx="5458406" cy="1866765"/>
            <a:chOff x="170663" y="3013456"/>
            <a:chExt cx="5458406" cy="1866765"/>
          </a:xfrm>
        </p:grpSpPr>
        <p:sp>
          <p:nvSpPr>
            <p:cNvPr id="22" name="Прямоугольник: скругленные углы 21">
              <a:extLst>
                <a:ext uri="{FF2B5EF4-FFF2-40B4-BE49-F238E27FC236}">
                  <a16:creationId xmlns="" xmlns:a16="http://schemas.microsoft.com/office/drawing/2014/main" id="{C157558D-4930-C57A-B118-10A3C67A97D3}"/>
                </a:ext>
              </a:extLst>
            </p:cNvPr>
            <p:cNvSpPr/>
            <p:nvPr/>
          </p:nvSpPr>
          <p:spPr>
            <a:xfrm>
              <a:off x="170663" y="3013456"/>
              <a:ext cx="5076274" cy="186676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985DB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iṩļîḍe">
              <a:extLst>
                <a:ext uri="{FF2B5EF4-FFF2-40B4-BE49-F238E27FC236}">
                  <a16:creationId xmlns="" xmlns:a16="http://schemas.microsoft.com/office/drawing/2014/main" id="{7760BBA0-22B6-46FF-8ED5-39A1DFE09ADD}"/>
                </a:ext>
              </a:extLst>
            </p:cNvPr>
            <p:cNvSpPr txBox="1"/>
            <p:nvPr/>
          </p:nvSpPr>
          <p:spPr>
            <a:xfrm>
              <a:off x="391104" y="3040117"/>
              <a:ext cx="5237965" cy="17543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/>
            <a:p>
              <a:pPr>
                <a:buSzPct val="25000"/>
              </a:pPr>
              <a:r>
                <a:rPr lang="ru-RU" altLang="zh-CN" u="sng" dirty="0">
                  <a:latin typeface="Arial Narrow" pitchFamily="34" charset="0"/>
                  <a:cs typeface="Arial" pitchFamily="34" charset="0"/>
                </a:rPr>
                <a:t>Недостатки: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  <a:cs typeface="Arial" pitchFamily="34" charset="0"/>
                </a:rPr>
                <a:t>низкий КПД установок;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  <a:cs typeface="Arial" pitchFamily="34" charset="0"/>
                </a:rPr>
                <a:t>утилизация отработанных компонентов;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  <a:cs typeface="Arial" pitchFamily="34" charset="0"/>
                </a:rPr>
                <a:t>огромные территории застройки;</a:t>
              </a:r>
            </a:p>
            <a:p>
              <a:pPr>
                <a:buSzPct val="25000"/>
              </a:pPr>
              <a:r>
                <a:rPr lang="ru-RU" altLang="zh-CN" dirty="0">
                  <a:latin typeface="Arial Narrow" pitchFamily="34" charset="0"/>
                  <a:cs typeface="Arial" pitchFamily="34" charset="0"/>
                </a:rPr>
                <a:t>нет возможности накопить сгенерированную </a:t>
              </a:r>
              <a:r>
                <a:rPr lang="ru-RU" altLang="zh-CN" dirty="0" smtClean="0">
                  <a:latin typeface="Arial Narrow" pitchFamily="34" charset="0"/>
                  <a:cs typeface="Arial" pitchFamily="34" charset="0"/>
                </a:rPr>
                <a:t>энергию</a:t>
              </a:r>
            </a:p>
            <a:p>
              <a:pPr>
                <a:buSzPct val="25000"/>
              </a:pPr>
              <a:r>
                <a:rPr lang="ru-RU" altLang="zh-CN" dirty="0" smtClean="0">
                  <a:latin typeface="Arial Narrow" pitchFamily="34" charset="0"/>
                  <a:cs typeface="Arial" pitchFamily="34" charset="0"/>
                </a:rPr>
                <a:t>в </a:t>
              </a:r>
              <a:r>
                <a:rPr lang="ru-RU" altLang="zh-CN" dirty="0">
                  <a:latin typeface="Arial Narrow" pitchFamily="34" charset="0"/>
                  <a:cs typeface="Arial" pitchFamily="34" charset="0"/>
                </a:rPr>
                <a:t>значительном объеме.</a:t>
              </a:r>
            </a:p>
          </p:txBody>
        </p:sp>
        <p:sp>
          <p:nvSpPr>
            <p:cNvPr id="61" name="ïṣḻïḑe">
              <a:extLst>
                <a:ext uri="{FF2B5EF4-FFF2-40B4-BE49-F238E27FC236}">
                  <a16:creationId xmlns="" xmlns:a16="http://schemas.microsoft.com/office/drawing/2014/main" id="{2F70759E-D1F7-AA1F-4133-B8597D03924C}"/>
                </a:ext>
              </a:extLst>
            </p:cNvPr>
            <p:cNvSpPr/>
            <p:nvPr/>
          </p:nvSpPr>
          <p:spPr>
            <a:xfrm>
              <a:off x="300210" y="4288294"/>
              <a:ext cx="134283" cy="130446"/>
            </a:xfrm>
            <a:custGeom>
              <a:avLst/>
              <a:gdLst>
                <a:gd name="connsiteX0" fmla="*/ 245978 w 296584"/>
                <a:gd name="connsiteY0" fmla="*/ 296939 h 297347"/>
                <a:gd name="connsiteX1" fmla="*/ 238358 w 296584"/>
                <a:gd name="connsiteY1" fmla="*/ 291414 h 297347"/>
                <a:gd name="connsiteX2" fmla="*/ 157777 w 296584"/>
                <a:gd name="connsiteY2" fmla="*/ 210547 h 297347"/>
                <a:gd name="connsiteX3" fmla="*/ 139298 w 296584"/>
                <a:gd name="connsiteY3" fmla="*/ 210547 h 297347"/>
                <a:gd name="connsiteX4" fmla="*/ 58907 w 296584"/>
                <a:gd name="connsiteY4" fmla="*/ 291605 h 297347"/>
                <a:gd name="connsiteX5" fmla="*/ 44620 w 296584"/>
                <a:gd name="connsiteY5" fmla="*/ 291605 h 297347"/>
                <a:gd name="connsiteX6" fmla="*/ 5091 w 296584"/>
                <a:gd name="connsiteY6" fmla="*/ 252076 h 297347"/>
                <a:gd name="connsiteX7" fmla="*/ 5091 w 296584"/>
                <a:gd name="connsiteY7" fmla="*/ 237026 h 297347"/>
                <a:gd name="connsiteX8" fmla="*/ 85196 w 296584"/>
                <a:gd name="connsiteY8" fmla="*/ 157398 h 297347"/>
                <a:gd name="connsiteX9" fmla="*/ 85672 w 296584"/>
                <a:gd name="connsiteY9" fmla="*/ 139205 h 297347"/>
                <a:gd name="connsiteX10" fmla="*/ 3853 w 296584"/>
                <a:gd name="connsiteY10" fmla="*/ 58052 h 297347"/>
                <a:gd name="connsiteX11" fmla="*/ 3853 w 296584"/>
                <a:gd name="connsiteY11" fmla="*/ 44526 h 297347"/>
                <a:gd name="connsiteX12" fmla="*/ 45001 w 296584"/>
                <a:gd name="connsiteY12" fmla="*/ 3378 h 297347"/>
                <a:gd name="connsiteX13" fmla="*/ 57574 w 296584"/>
                <a:gd name="connsiteY13" fmla="*/ 3378 h 297347"/>
                <a:gd name="connsiteX14" fmla="*/ 141203 w 296584"/>
                <a:gd name="connsiteY14" fmla="*/ 87579 h 297347"/>
                <a:gd name="connsiteX15" fmla="*/ 155205 w 296584"/>
                <a:gd name="connsiteY15" fmla="*/ 87579 h 297347"/>
                <a:gd name="connsiteX16" fmla="*/ 238072 w 296584"/>
                <a:gd name="connsiteY16" fmla="*/ 4235 h 297347"/>
                <a:gd name="connsiteX17" fmla="*/ 251503 w 296584"/>
                <a:gd name="connsiteY17" fmla="*/ 4235 h 297347"/>
                <a:gd name="connsiteX18" fmla="*/ 292651 w 296584"/>
                <a:gd name="connsiteY18" fmla="*/ 45383 h 297347"/>
                <a:gd name="connsiteX19" fmla="*/ 292651 w 296584"/>
                <a:gd name="connsiteY19" fmla="*/ 57957 h 297347"/>
                <a:gd name="connsiteX20" fmla="*/ 209212 w 296584"/>
                <a:gd name="connsiteY20" fmla="*/ 140729 h 297347"/>
                <a:gd name="connsiteX21" fmla="*/ 209212 w 296584"/>
                <a:gd name="connsiteY21" fmla="*/ 156445 h 297347"/>
                <a:gd name="connsiteX22" fmla="*/ 291698 w 296584"/>
                <a:gd name="connsiteY22" fmla="*/ 238455 h 297347"/>
                <a:gd name="connsiteX23" fmla="*/ 291698 w 296584"/>
                <a:gd name="connsiteY23" fmla="*/ 251885 h 297347"/>
                <a:gd name="connsiteX24" fmla="*/ 249598 w 296584"/>
                <a:gd name="connsiteY24" fmla="*/ 293700 h 297347"/>
                <a:gd name="connsiteX25" fmla="*/ 245978 w 296584"/>
                <a:gd name="connsiteY25" fmla="*/ 296939 h 2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6584" h="297347">
                  <a:moveTo>
                    <a:pt x="245978" y="296939"/>
                  </a:moveTo>
                  <a:cubicBezTo>
                    <a:pt x="241978" y="296272"/>
                    <a:pt x="240454" y="293415"/>
                    <a:pt x="238358" y="291414"/>
                  </a:cubicBezTo>
                  <a:cubicBezTo>
                    <a:pt x="211402" y="264554"/>
                    <a:pt x="184256" y="237788"/>
                    <a:pt x="157777" y="210547"/>
                  </a:cubicBezTo>
                  <a:cubicBezTo>
                    <a:pt x="150824" y="203403"/>
                    <a:pt x="146918" y="202165"/>
                    <a:pt x="139298" y="210547"/>
                  </a:cubicBezTo>
                  <a:cubicBezTo>
                    <a:pt x="112914" y="237979"/>
                    <a:pt x="85482" y="264363"/>
                    <a:pt x="58907" y="291605"/>
                  </a:cubicBezTo>
                  <a:cubicBezTo>
                    <a:pt x="53383" y="297225"/>
                    <a:pt x="50144" y="297510"/>
                    <a:pt x="44620" y="291605"/>
                  </a:cubicBezTo>
                  <a:cubicBezTo>
                    <a:pt x="31951" y="277984"/>
                    <a:pt x="18807" y="264649"/>
                    <a:pt x="5091" y="252076"/>
                  </a:cubicBezTo>
                  <a:cubicBezTo>
                    <a:pt x="-1672" y="245885"/>
                    <a:pt x="-148" y="242551"/>
                    <a:pt x="5091" y="237026"/>
                  </a:cubicBezTo>
                  <a:cubicBezTo>
                    <a:pt x="31951" y="210737"/>
                    <a:pt x="58241" y="183686"/>
                    <a:pt x="85196" y="157398"/>
                  </a:cubicBezTo>
                  <a:cubicBezTo>
                    <a:pt x="92245" y="150635"/>
                    <a:pt x="93674" y="146825"/>
                    <a:pt x="85672" y="139205"/>
                  </a:cubicBezTo>
                  <a:cubicBezTo>
                    <a:pt x="57955" y="112630"/>
                    <a:pt x="31285" y="84912"/>
                    <a:pt x="3853" y="58052"/>
                  </a:cubicBezTo>
                  <a:cubicBezTo>
                    <a:pt x="-1576" y="52718"/>
                    <a:pt x="-1481" y="49670"/>
                    <a:pt x="3853" y="44526"/>
                  </a:cubicBezTo>
                  <a:cubicBezTo>
                    <a:pt x="17950" y="31191"/>
                    <a:pt x="31666" y="17475"/>
                    <a:pt x="45001" y="3378"/>
                  </a:cubicBezTo>
                  <a:cubicBezTo>
                    <a:pt x="49954" y="-1765"/>
                    <a:pt x="52716" y="-1575"/>
                    <a:pt x="57574" y="3378"/>
                  </a:cubicBezTo>
                  <a:cubicBezTo>
                    <a:pt x="85292" y="31953"/>
                    <a:pt x="113581" y="59290"/>
                    <a:pt x="141203" y="87579"/>
                  </a:cubicBezTo>
                  <a:cubicBezTo>
                    <a:pt x="147013" y="93580"/>
                    <a:pt x="149871" y="92818"/>
                    <a:pt x="155205" y="87579"/>
                  </a:cubicBezTo>
                  <a:cubicBezTo>
                    <a:pt x="182637" y="59576"/>
                    <a:pt x="210641" y="32144"/>
                    <a:pt x="238072" y="4235"/>
                  </a:cubicBezTo>
                  <a:cubicBezTo>
                    <a:pt x="243026" y="-717"/>
                    <a:pt x="245978" y="-2051"/>
                    <a:pt x="251503" y="4235"/>
                  </a:cubicBezTo>
                  <a:cubicBezTo>
                    <a:pt x="264743" y="18333"/>
                    <a:pt x="278554" y="32049"/>
                    <a:pt x="292651" y="45383"/>
                  </a:cubicBezTo>
                  <a:cubicBezTo>
                    <a:pt x="297699" y="50241"/>
                    <a:pt x="297604" y="53003"/>
                    <a:pt x="292651" y="57957"/>
                  </a:cubicBezTo>
                  <a:cubicBezTo>
                    <a:pt x="264743" y="85388"/>
                    <a:pt x="237406" y="113487"/>
                    <a:pt x="209212" y="140729"/>
                  </a:cubicBezTo>
                  <a:cubicBezTo>
                    <a:pt x="202544" y="147301"/>
                    <a:pt x="203497" y="150254"/>
                    <a:pt x="209212" y="156445"/>
                  </a:cubicBezTo>
                  <a:cubicBezTo>
                    <a:pt x="236930" y="183591"/>
                    <a:pt x="264076" y="211309"/>
                    <a:pt x="291698" y="238455"/>
                  </a:cubicBezTo>
                  <a:cubicBezTo>
                    <a:pt x="296747" y="243503"/>
                    <a:pt x="297889" y="246456"/>
                    <a:pt x="291698" y="251885"/>
                  </a:cubicBezTo>
                  <a:cubicBezTo>
                    <a:pt x="277316" y="265411"/>
                    <a:pt x="263600" y="279699"/>
                    <a:pt x="249598" y="293700"/>
                  </a:cubicBezTo>
                  <a:cubicBezTo>
                    <a:pt x="249121" y="294367"/>
                    <a:pt x="247407" y="295700"/>
                    <a:pt x="245978" y="296939"/>
                  </a:cubicBez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zh-CN" altLang="en-US" sz="15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ïṣḻïḑe">
              <a:extLst>
                <a:ext uri="{FF2B5EF4-FFF2-40B4-BE49-F238E27FC236}">
                  <a16:creationId xmlns="" xmlns:a16="http://schemas.microsoft.com/office/drawing/2014/main" id="{2F70759E-D1F7-AA1F-4133-B8597D03924C}"/>
                </a:ext>
              </a:extLst>
            </p:cNvPr>
            <p:cNvSpPr/>
            <p:nvPr/>
          </p:nvSpPr>
          <p:spPr>
            <a:xfrm>
              <a:off x="294497" y="3746822"/>
              <a:ext cx="134283" cy="130446"/>
            </a:xfrm>
            <a:custGeom>
              <a:avLst/>
              <a:gdLst>
                <a:gd name="connsiteX0" fmla="*/ 245978 w 296584"/>
                <a:gd name="connsiteY0" fmla="*/ 296939 h 297347"/>
                <a:gd name="connsiteX1" fmla="*/ 238358 w 296584"/>
                <a:gd name="connsiteY1" fmla="*/ 291414 h 297347"/>
                <a:gd name="connsiteX2" fmla="*/ 157777 w 296584"/>
                <a:gd name="connsiteY2" fmla="*/ 210547 h 297347"/>
                <a:gd name="connsiteX3" fmla="*/ 139298 w 296584"/>
                <a:gd name="connsiteY3" fmla="*/ 210547 h 297347"/>
                <a:gd name="connsiteX4" fmla="*/ 58907 w 296584"/>
                <a:gd name="connsiteY4" fmla="*/ 291605 h 297347"/>
                <a:gd name="connsiteX5" fmla="*/ 44620 w 296584"/>
                <a:gd name="connsiteY5" fmla="*/ 291605 h 297347"/>
                <a:gd name="connsiteX6" fmla="*/ 5091 w 296584"/>
                <a:gd name="connsiteY6" fmla="*/ 252076 h 297347"/>
                <a:gd name="connsiteX7" fmla="*/ 5091 w 296584"/>
                <a:gd name="connsiteY7" fmla="*/ 237026 h 297347"/>
                <a:gd name="connsiteX8" fmla="*/ 85196 w 296584"/>
                <a:gd name="connsiteY8" fmla="*/ 157398 h 297347"/>
                <a:gd name="connsiteX9" fmla="*/ 85672 w 296584"/>
                <a:gd name="connsiteY9" fmla="*/ 139205 h 297347"/>
                <a:gd name="connsiteX10" fmla="*/ 3853 w 296584"/>
                <a:gd name="connsiteY10" fmla="*/ 58052 h 297347"/>
                <a:gd name="connsiteX11" fmla="*/ 3853 w 296584"/>
                <a:gd name="connsiteY11" fmla="*/ 44526 h 297347"/>
                <a:gd name="connsiteX12" fmla="*/ 45001 w 296584"/>
                <a:gd name="connsiteY12" fmla="*/ 3378 h 297347"/>
                <a:gd name="connsiteX13" fmla="*/ 57574 w 296584"/>
                <a:gd name="connsiteY13" fmla="*/ 3378 h 297347"/>
                <a:gd name="connsiteX14" fmla="*/ 141203 w 296584"/>
                <a:gd name="connsiteY14" fmla="*/ 87579 h 297347"/>
                <a:gd name="connsiteX15" fmla="*/ 155205 w 296584"/>
                <a:gd name="connsiteY15" fmla="*/ 87579 h 297347"/>
                <a:gd name="connsiteX16" fmla="*/ 238072 w 296584"/>
                <a:gd name="connsiteY16" fmla="*/ 4235 h 297347"/>
                <a:gd name="connsiteX17" fmla="*/ 251503 w 296584"/>
                <a:gd name="connsiteY17" fmla="*/ 4235 h 297347"/>
                <a:gd name="connsiteX18" fmla="*/ 292651 w 296584"/>
                <a:gd name="connsiteY18" fmla="*/ 45383 h 297347"/>
                <a:gd name="connsiteX19" fmla="*/ 292651 w 296584"/>
                <a:gd name="connsiteY19" fmla="*/ 57957 h 297347"/>
                <a:gd name="connsiteX20" fmla="*/ 209212 w 296584"/>
                <a:gd name="connsiteY20" fmla="*/ 140729 h 297347"/>
                <a:gd name="connsiteX21" fmla="*/ 209212 w 296584"/>
                <a:gd name="connsiteY21" fmla="*/ 156445 h 297347"/>
                <a:gd name="connsiteX22" fmla="*/ 291698 w 296584"/>
                <a:gd name="connsiteY22" fmla="*/ 238455 h 297347"/>
                <a:gd name="connsiteX23" fmla="*/ 291698 w 296584"/>
                <a:gd name="connsiteY23" fmla="*/ 251885 h 297347"/>
                <a:gd name="connsiteX24" fmla="*/ 249598 w 296584"/>
                <a:gd name="connsiteY24" fmla="*/ 293700 h 297347"/>
                <a:gd name="connsiteX25" fmla="*/ 245978 w 296584"/>
                <a:gd name="connsiteY25" fmla="*/ 296939 h 2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6584" h="297347">
                  <a:moveTo>
                    <a:pt x="245978" y="296939"/>
                  </a:moveTo>
                  <a:cubicBezTo>
                    <a:pt x="241978" y="296272"/>
                    <a:pt x="240454" y="293415"/>
                    <a:pt x="238358" y="291414"/>
                  </a:cubicBezTo>
                  <a:cubicBezTo>
                    <a:pt x="211402" y="264554"/>
                    <a:pt x="184256" y="237788"/>
                    <a:pt x="157777" y="210547"/>
                  </a:cubicBezTo>
                  <a:cubicBezTo>
                    <a:pt x="150824" y="203403"/>
                    <a:pt x="146918" y="202165"/>
                    <a:pt x="139298" y="210547"/>
                  </a:cubicBezTo>
                  <a:cubicBezTo>
                    <a:pt x="112914" y="237979"/>
                    <a:pt x="85482" y="264363"/>
                    <a:pt x="58907" y="291605"/>
                  </a:cubicBezTo>
                  <a:cubicBezTo>
                    <a:pt x="53383" y="297225"/>
                    <a:pt x="50144" y="297510"/>
                    <a:pt x="44620" y="291605"/>
                  </a:cubicBezTo>
                  <a:cubicBezTo>
                    <a:pt x="31951" y="277984"/>
                    <a:pt x="18807" y="264649"/>
                    <a:pt x="5091" y="252076"/>
                  </a:cubicBezTo>
                  <a:cubicBezTo>
                    <a:pt x="-1672" y="245885"/>
                    <a:pt x="-148" y="242551"/>
                    <a:pt x="5091" y="237026"/>
                  </a:cubicBezTo>
                  <a:cubicBezTo>
                    <a:pt x="31951" y="210737"/>
                    <a:pt x="58241" y="183686"/>
                    <a:pt x="85196" y="157398"/>
                  </a:cubicBezTo>
                  <a:cubicBezTo>
                    <a:pt x="92245" y="150635"/>
                    <a:pt x="93674" y="146825"/>
                    <a:pt x="85672" y="139205"/>
                  </a:cubicBezTo>
                  <a:cubicBezTo>
                    <a:pt x="57955" y="112630"/>
                    <a:pt x="31285" y="84912"/>
                    <a:pt x="3853" y="58052"/>
                  </a:cubicBezTo>
                  <a:cubicBezTo>
                    <a:pt x="-1576" y="52718"/>
                    <a:pt x="-1481" y="49670"/>
                    <a:pt x="3853" y="44526"/>
                  </a:cubicBezTo>
                  <a:cubicBezTo>
                    <a:pt x="17950" y="31191"/>
                    <a:pt x="31666" y="17475"/>
                    <a:pt x="45001" y="3378"/>
                  </a:cubicBezTo>
                  <a:cubicBezTo>
                    <a:pt x="49954" y="-1765"/>
                    <a:pt x="52716" y="-1575"/>
                    <a:pt x="57574" y="3378"/>
                  </a:cubicBezTo>
                  <a:cubicBezTo>
                    <a:pt x="85292" y="31953"/>
                    <a:pt x="113581" y="59290"/>
                    <a:pt x="141203" y="87579"/>
                  </a:cubicBezTo>
                  <a:cubicBezTo>
                    <a:pt x="147013" y="93580"/>
                    <a:pt x="149871" y="92818"/>
                    <a:pt x="155205" y="87579"/>
                  </a:cubicBezTo>
                  <a:cubicBezTo>
                    <a:pt x="182637" y="59576"/>
                    <a:pt x="210641" y="32144"/>
                    <a:pt x="238072" y="4235"/>
                  </a:cubicBezTo>
                  <a:cubicBezTo>
                    <a:pt x="243026" y="-717"/>
                    <a:pt x="245978" y="-2051"/>
                    <a:pt x="251503" y="4235"/>
                  </a:cubicBezTo>
                  <a:cubicBezTo>
                    <a:pt x="264743" y="18333"/>
                    <a:pt x="278554" y="32049"/>
                    <a:pt x="292651" y="45383"/>
                  </a:cubicBezTo>
                  <a:cubicBezTo>
                    <a:pt x="297699" y="50241"/>
                    <a:pt x="297604" y="53003"/>
                    <a:pt x="292651" y="57957"/>
                  </a:cubicBezTo>
                  <a:cubicBezTo>
                    <a:pt x="264743" y="85388"/>
                    <a:pt x="237406" y="113487"/>
                    <a:pt x="209212" y="140729"/>
                  </a:cubicBezTo>
                  <a:cubicBezTo>
                    <a:pt x="202544" y="147301"/>
                    <a:pt x="203497" y="150254"/>
                    <a:pt x="209212" y="156445"/>
                  </a:cubicBezTo>
                  <a:cubicBezTo>
                    <a:pt x="236930" y="183591"/>
                    <a:pt x="264076" y="211309"/>
                    <a:pt x="291698" y="238455"/>
                  </a:cubicBezTo>
                  <a:cubicBezTo>
                    <a:pt x="296747" y="243503"/>
                    <a:pt x="297889" y="246456"/>
                    <a:pt x="291698" y="251885"/>
                  </a:cubicBezTo>
                  <a:cubicBezTo>
                    <a:pt x="277316" y="265411"/>
                    <a:pt x="263600" y="279699"/>
                    <a:pt x="249598" y="293700"/>
                  </a:cubicBezTo>
                  <a:cubicBezTo>
                    <a:pt x="249121" y="294367"/>
                    <a:pt x="247407" y="295700"/>
                    <a:pt x="245978" y="296939"/>
                  </a:cubicBez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zh-CN" altLang="en-US" sz="15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ïṣḻïḑe">
              <a:extLst>
                <a:ext uri="{FF2B5EF4-FFF2-40B4-BE49-F238E27FC236}">
                  <a16:creationId xmlns="" xmlns:a16="http://schemas.microsoft.com/office/drawing/2014/main" id="{2F70759E-D1F7-AA1F-4133-B8597D03924C}"/>
                </a:ext>
              </a:extLst>
            </p:cNvPr>
            <p:cNvSpPr/>
            <p:nvPr/>
          </p:nvSpPr>
          <p:spPr>
            <a:xfrm>
              <a:off x="300491" y="4014685"/>
              <a:ext cx="134283" cy="130446"/>
            </a:xfrm>
            <a:custGeom>
              <a:avLst/>
              <a:gdLst>
                <a:gd name="connsiteX0" fmla="*/ 245978 w 296584"/>
                <a:gd name="connsiteY0" fmla="*/ 296939 h 297347"/>
                <a:gd name="connsiteX1" fmla="*/ 238358 w 296584"/>
                <a:gd name="connsiteY1" fmla="*/ 291414 h 297347"/>
                <a:gd name="connsiteX2" fmla="*/ 157777 w 296584"/>
                <a:gd name="connsiteY2" fmla="*/ 210547 h 297347"/>
                <a:gd name="connsiteX3" fmla="*/ 139298 w 296584"/>
                <a:gd name="connsiteY3" fmla="*/ 210547 h 297347"/>
                <a:gd name="connsiteX4" fmla="*/ 58907 w 296584"/>
                <a:gd name="connsiteY4" fmla="*/ 291605 h 297347"/>
                <a:gd name="connsiteX5" fmla="*/ 44620 w 296584"/>
                <a:gd name="connsiteY5" fmla="*/ 291605 h 297347"/>
                <a:gd name="connsiteX6" fmla="*/ 5091 w 296584"/>
                <a:gd name="connsiteY6" fmla="*/ 252076 h 297347"/>
                <a:gd name="connsiteX7" fmla="*/ 5091 w 296584"/>
                <a:gd name="connsiteY7" fmla="*/ 237026 h 297347"/>
                <a:gd name="connsiteX8" fmla="*/ 85196 w 296584"/>
                <a:gd name="connsiteY8" fmla="*/ 157398 h 297347"/>
                <a:gd name="connsiteX9" fmla="*/ 85672 w 296584"/>
                <a:gd name="connsiteY9" fmla="*/ 139205 h 297347"/>
                <a:gd name="connsiteX10" fmla="*/ 3853 w 296584"/>
                <a:gd name="connsiteY10" fmla="*/ 58052 h 297347"/>
                <a:gd name="connsiteX11" fmla="*/ 3853 w 296584"/>
                <a:gd name="connsiteY11" fmla="*/ 44526 h 297347"/>
                <a:gd name="connsiteX12" fmla="*/ 45001 w 296584"/>
                <a:gd name="connsiteY12" fmla="*/ 3378 h 297347"/>
                <a:gd name="connsiteX13" fmla="*/ 57574 w 296584"/>
                <a:gd name="connsiteY13" fmla="*/ 3378 h 297347"/>
                <a:gd name="connsiteX14" fmla="*/ 141203 w 296584"/>
                <a:gd name="connsiteY14" fmla="*/ 87579 h 297347"/>
                <a:gd name="connsiteX15" fmla="*/ 155205 w 296584"/>
                <a:gd name="connsiteY15" fmla="*/ 87579 h 297347"/>
                <a:gd name="connsiteX16" fmla="*/ 238072 w 296584"/>
                <a:gd name="connsiteY16" fmla="*/ 4235 h 297347"/>
                <a:gd name="connsiteX17" fmla="*/ 251503 w 296584"/>
                <a:gd name="connsiteY17" fmla="*/ 4235 h 297347"/>
                <a:gd name="connsiteX18" fmla="*/ 292651 w 296584"/>
                <a:gd name="connsiteY18" fmla="*/ 45383 h 297347"/>
                <a:gd name="connsiteX19" fmla="*/ 292651 w 296584"/>
                <a:gd name="connsiteY19" fmla="*/ 57957 h 297347"/>
                <a:gd name="connsiteX20" fmla="*/ 209212 w 296584"/>
                <a:gd name="connsiteY20" fmla="*/ 140729 h 297347"/>
                <a:gd name="connsiteX21" fmla="*/ 209212 w 296584"/>
                <a:gd name="connsiteY21" fmla="*/ 156445 h 297347"/>
                <a:gd name="connsiteX22" fmla="*/ 291698 w 296584"/>
                <a:gd name="connsiteY22" fmla="*/ 238455 h 297347"/>
                <a:gd name="connsiteX23" fmla="*/ 291698 w 296584"/>
                <a:gd name="connsiteY23" fmla="*/ 251885 h 297347"/>
                <a:gd name="connsiteX24" fmla="*/ 249598 w 296584"/>
                <a:gd name="connsiteY24" fmla="*/ 293700 h 297347"/>
                <a:gd name="connsiteX25" fmla="*/ 245978 w 296584"/>
                <a:gd name="connsiteY25" fmla="*/ 296939 h 2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6584" h="297347">
                  <a:moveTo>
                    <a:pt x="245978" y="296939"/>
                  </a:moveTo>
                  <a:cubicBezTo>
                    <a:pt x="241978" y="296272"/>
                    <a:pt x="240454" y="293415"/>
                    <a:pt x="238358" y="291414"/>
                  </a:cubicBezTo>
                  <a:cubicBezTo>
                    <a:pt x="211402" y="264554"/>
                    <a:pt x="184256" y="237788"/>
                    <a:pt x="157777" y="210547"/>
                  </a:cubicBezTo>
                  <a:cubicBezTo>
                    <a:pt x="150824" y="203403"/>
                    <a:pt x="146918" y="202165"/>
                    <a:pt x="139298" y="210547"/>
                  </a:cubicBezTo>
                  <a:cubicBezTo>
                    <a:pt x="112914" y="237979"/>
                    <a:pt x="85482" y="264363"/>
                    <a:pt x="58907" y="291605"/>
                  </a:cubicBezTo>
                  <a:cubicBezTo>
                    <a:pt x="53383" y="297225"/>
                    <a:pt x="50144" y="297510"/>
                    <a:pt x="44620" y="291605"/>
                  </a:cubicBezTo>
                  <a:cubicBezTo>
                    <a:pt x="31951" y="277984"/>
                    <a:pt x="18807" y="264649"/>
                    <a:pt x="5091" y="252076"/>
                  </a:cubicBezTo>
                  <a:cubicBezTo>
                    <a:pt x="-1672" y="245885"/>
                    <a:pt x="-148" y="242551"/>
                    <a:pt x="5091" y="237026"/>
                  </a:cubicBezTo>
                  <a:cubicBezTo>
                    <a:pt x="31951" y="210737"/>
                    <a:pt x="58241" y="183686"/>
                    <a:pt x="85196" y="157398"/>
                  </a:cubicBezTo>
                  <a:cubicBezTo>
                    <a:pt x="92245" y="150635"/>
                    <a:pt x="93674" y="146825"/>
                    <a:pt x="85672" y="139205"/>
                  </a:cubicBezTo>
                  <a:cubicBezTo>
                    <a:pt x="57955" y="112630"/>
                    <a:pt x="31285" y="84912"/>
                    <a:pt x="3853" y="58052"/>
                  </a:cubicBezTo>
                  <a:cubicBezTo>
                    <a:pt x="-1576" y="52718"/>
                    <a:pt x="-1481" y="49670"/>
                    <a:pt x="3853" y="44526"/>
                  </a:cubicBezTo>
                  <a:cubicBezTo>
                    <a:pt x="17950" y="31191"/>
                    <a:pt x="31666" y="17475"/>
                    <a:pt x="45001" y="3378"/>
                  </a:cubicBezTo>
                  <a:cubicBezTo>
                    <a:pt x="49954" y="-1765"/>
                    <a:pt x="52716" y="-1575"/>
                    <a:pt x="57574" y="3378"/>
                  </a:cubicBezTo>
                  <a:cubicBezTo>
                    <a:pt x="85292" y="31953"/>
                    <a:pt x="113581" y="59290"/>
                    <a:pt x="141203" y="87579"/>
                  </a:cubicBezTo>
                  <a:cubicBezTo>
                    <a:pt x="147013" y="93580"/>
                    <a:pt x="149871" y="92818"/>
                    <a:pt x="155205" y="87579"/>
                  </a:cubicBezTo>
                  <a:cubicBezTo>
                    <a:pt x="182637" y="59576"/>
                    <a:pt x="210641" y="32144"/>
                    <a:pt x="238072" y="4235"/>
                  </a:cubicBezTo>
                  <a:cubicBezTo>
                    <a:pt x="243026" y="-717"/>
                    <a:pt x="245978" y="-2051"/>
                    <a:pt x="251503" y="4235"/>
                  </a:cubicBezTo>
                  <a:cubicBezTo>
                    <a:pt x="264743" y="18333"/>
                    <a:pt x="278554" y="32049"/>
                    <a:pt x="292651" y="45383"/>
                  </a:cubicBezTo>
                  <a:cubicBezTo>
                    <a:pt x="297699" y="50241"/>
                    <a:pt x="297604" y="53003"/>
                    <a:pt x="292651" y="57957"/>
                  </a:cubicBezTo>
                  <a:cubicBezTo>
                    <a:pt x="264743" y="85388"/>
                    <a:pt x="237406" y="113487"/>
                    <a:pt x="209212" y="140729"/>
                  </a:cubicBezTo>
                  <a:cubicBezTo>
                    <a:pt x="202544" y="147301"/>
                    <a:pt x="203497" y="150254"/>
                    <a:pt x="209212" y="156445"/>
                  </a:cubicBezTo>
                  <a:cubicBezTo>
                    <a:pt x="236930" y="183591"/>
                    <a:pt x="264076" y="211309"/>
                    <a:pt x="291698" y="238455"/>
                  </a:cubicBezTo>
                  <a:cubicBezTo>
                    <a:pt x="296747" y="243503"/>
                    <a:pt x="297889" y="246456"/>
                    <a:pt x="291698" y="251885"/>
                  </a:cubicBezTo>
                  <a:cubicBezTo>
                    <a:pt x="277316" y="265411"/>
                    <a:pt x="263600" y="279699"/>
                    <a:pt x="249598" y="293700"/>
                  </a:cubicBezTo>
                  <a:cubicBezTo>
                    <a:pt x="249121" y="294367"/>
                    <a:pt x="247407" y="295700"/>
                    <a:pt x="245978" y="296939"/>
                  </a:cubicBez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zh-CN" altLang="en-US" sz="15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ïṣḻïḑe">
              <a:extLst>
                <a:ext uri="{FF2B5EF4-FFF2-40B4-BE49-F238E27FC236}">
                  <a16:creationId xmlns="" xmlns:a16="http://schemas.microsoft.com/office/drawing/2014/main" id="{2F70759E-D1F7-AA1F-4133-B8597D03924C}"/>
                </a:ext>
              </a:extLst>
            </p:cNvPr>
            <p:cNvSpPr/>
            <p:nvPr/>
          </p:nvSpPr>
          <p:spPr>
            <a:xfrm>
              <a:off x="294497" y="3467820"/>
              <a:ext cx="134283" cy="130446"/>
            </a:xfrm>
            <a:custGeom>
              <a:avLst/>
              <a:gdLst>
                <a:gd name="connsiteX0" fmla="*/ 245978 w 296584"/>
                <a:gd name="connsiteY0" fmla="*/ 296939 h 297347"/>
                <a:gd name="connsiteX1" fmla="*/ 238358 w 296584"/>
                <a:gd name="connsiteY1" fmla="*/ 291414 h 297347"/>
                <a:gd name="connsiteX2" fmla="*/ 157777 w 296584"/>
                <a:gd name="connsiteY2" fmla="*/ 210547 h 297347"/>
                <a:gd name="connsiteX3" fmla="*/ 139298 w 296584"/>
                <a:gd name="connsiteY3" fmla="*/ 210547 h 297347"/>
                <a:gd name="connsiteX4" fmla="*/ 58907 w 296584"/>
                <a:gd name="connsiteY4" fmla="*/ 291605 h 297347"/>
                <a:gd name="connsiteX5" fmla="*/ 44620 w 296584"/>
                <a:gd name="connsiteY5" fmla="*/ 291605 h 297347"/>
                <a:gd name="connsiteX6" fmla="*/ 5091 w 296584"/>
                <a:gd name="connsiteY6" fmla="*/ 252076 h 297347"/>
                <a:gd name="connsiteX7" fmla="*/ 5091 w 296584"/>
                <a:gd name="connsiteY7" fmla="*/ 237026 h 297347"/>
                <a:gd name="connsiteX8" fmla="*/ 85196 w 296584"/>
                <a:gd name="connsiteY8" fmla="*/ 157398 h 297347"/>
                <a:gd name="connsiteX9" fmla="*/ 85672 w 296584"/>
                <a:gd name="connsiteY9" fmla="*/ 139205 h 297347"/>
                <a:gd name="connsiteX10" fmla="*/ 3853 w 296584"/>
                <a:gd name="connsiteY10" fmla="*/ 58052 h 297347"/>
                <a:gd name="connsiteX11" fmla="*/ 3853 w 296584"/>
                <a:gd name="connsiteY11" fmla="*/ 44526 h 297347"/>
                <a:gd name="connsiteX12" fmla="*/ 45001 w 296584"/>
                <a:gd name="connsiteY12" fmla="*/ 3378 h 297347"/>
                <a:gd name="connsiteX13" fmla="*/ 57574 w 296584"/>
                <a:gd name="connsiteY13" fmla="*/ 3378 h 297347"/>
                <a:gd name="connsiteX14" fmla="*/ 141203 w 296584"/>
                <a:gd name="connsiteY14" fmla="*/ 87579 h 297347"/>
                <a:gd name="connsiteX15" fmla="*/ 155205 w 296584"/>
                <a:gd name="connsiteY15" fmla="*/ 87579 h 297347"/>
                <a:gd name="connsiteX16" fmla="*/ 238072 w 296584"/>
                <a:gd name="connsiteY16" fmla="*/ 4235 h 297347"/>
                <a:gd name="connsiteX17" fmla="*/ 251503 w 296584"/>
                <a:gd name="connsiteY17" fmla="*/ 4235 h 297347"/>
                <a:gd name="connsiteX18" fmla="*/ 292651 w 296584"/>
                <a:gd name="connsiteY18" fmla="*/ 45383 h 297347"/>
                <a:gd name="connsiteX19" fmla="*/ 292651 w 296584"/>
                <a:gd name="connsiteY19" fmla="*/ 57957 h 297347"/>
                <a:gd name="connsiteX20" fmla="*/ 209212 w 296584"/>
                <a:gd name="connsiteY20" fmla="*/ 140729 h 297347"/>
                <a:gd name="connsiteX21" fmla="*/ 209212 w 296584"/>
                <a:gd name="connsiteY21" fmla="*/ 156445 h 297347"/>
                <a:gd name="connsiteX22" fmla="*/ 291698 w 296584"/>
                <a:gd name="connsiteY22" fmla="*/ 238455 h 297347"/>
                <a:gd name="connsiteX23" fmla="*/ 291698 w 296584"/>
                <a:gd name="connsiteY23" fmla="*/ 251885 h 297347"/>
                <a:gd name="connsiteX24" fmla="*/ 249598 w 296584"/>
                <a:gd name="connsiteY24" fmla="*/ 293700 h 297347"/>
                <a:gd name="connsiteX25" fmla="*/ 245978 w 296584"/>
                <a:gd name="connsiteY25" fmla="*/ 296939 h 2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6584" h="297347">
                  <a:moveTo>
                    <a:pt x="245978" y="296939"/>
                  </a:moveTo>
                  <a:cubicBezTo>
                    <a:pt x="241978" y="296272"/>
                    <a:pt x="240454" y="293415"/>
                    <a:pt x="238358" y="291414"/>
                  </a:cubicBezTo>
                  <a:cubicBezTo>
                    <a:pt x="211402" y="264554"/>
                    <a:pt x="184256" y="237788"/>
                    <a:pt x="157777" y="210547"/>
                  </a:cubicBezTo>
                  <a:cubicBezTo>
                    <a:pt x="150824" y="203403"/>
                    <a:pt x="146918" y="202165"/>
                    <a:pt x="139298" y="210547"/>
                  </a:cubicBezTo>
                  <a:cubicBezTo>
                    <a:pt x="112914" y="237979"/>
                    <a:pt x="85482" y="264363"/>
                    <a:pt x="58907" y="291605"/>
                  </a:cubicBezTo>
                  <a:cubicBezTo>
                    <a:pt x="53383" y="297225"/>
                    <a:pt x="50144" y="297510"/>
                    <a:pt x="44620" y="291605"/>
                  </a:cubicBezTo>
                  <a:cubicBezTo>
                    <a:pt x="31951" y="277984"/>
                    <a:pt x="18807" y="264649"/>
                    <a:pt x="5091" y="252076"/>
                  </a:cubicBezTo>
                  <a:cubicBezTo>
                    <a:pt x="-1672" y="245885"/>
                    <a:pt x="-148" y="242551"/>
                    <a:pt x="5091" y="237026"/>
                  </a:cubicBezTo>
                  <a:cubicBezTo>
                    <a:pt x="31951" y="210737"/>
                    <a:pt x="58241" y="183686"/>
                    <a:pt x="85196" y="157398"/>
                  </a:cubicBezTo>
                  <a:cubicBezTo>
                    <a:pt x="92245" y="150635"/>
                    <a:pt x="93674" y="146825"/>
                    <a:pt x="85672" y="139205"/>
                  </a:cubicBezTo>
                  <a:cubicBezTo>
                    <a:pt x="57955" y="112630"/>
                    <a:pt x="31285" y="84912"/>
                    <a:pt x="3853" y="58052"/>
                  </a:cubicBezTo>
                  <a:cubicBezTo>
                    <a:pt x="-1576" y="52718"/>
                    <a:pt x="-1481" y="49670"/>
                    <a:pt x="3853" y="44526"/>
                  </a:cubicBezTo>
                  <a:cubicBezTo>
                    <a:pt x="17950" y="31191"/>
                    <a:pt x="31666" y="17475"/>
                    <a:pt x="45001" y="3378"/>
                  </a:cubicBezTo>
                  <a:cubicBezTo>
                    <a:pt x="49954" y="-1765"/>
                    <a:pt x="52716" y="-1575"/>
                    <a:pt x="57574" y="3378"/>
                  </a:cubicBezTo>
                  <a:cubicBezTo>
                    <a:pt x="85292" y="31953"/>
                    <a:pt x="113581" y="59290"/>
                    <a:pt x="141203" y="87579"/>
                  </a:cubicBezTo>
                  <a:cubicBezTo>
                    <a:pt x="147013" y="93580"/>
                    <a:pt x="149871" y="92818"/>
                    <a:pt x="155205" y="87579"/>
                  </a:cubicBezTo>
                  <a:cubicBezTo>
                    <a:pt x="182637" y="59576"/>
                    <a:pt x="210641" y="32144"/>
                    <a:pt x="238072" y="4235"/>
                  </a:cubicBezTo>
                  <a:cubicBezTo>
                    <a:pt x="243026" y="-717"/>
                    <a:pt x="245978" y="-2051"/>
                    <a:pt x="251503" y="4235"/>
                  </a:cubicBezTo>
                  <a:cubicBezTo>
                    <a:pt x="264743" y="18333"/>
                    <a:pt x="278554" y="32049"/>
                    <a:pt x="292651" y="45383"/>
                  </a:cubicBezTo>
                  <a:cubicBezTo>
                    <a:pt x="297699" y="50241"/>
                    <a:pt x="297604" y="53003"/>
                    <a:pt x="292651" y="57957"/>
                  </a:cubicBezTo>
                  <a:cubicBezTo>
                    <a:pt x="264743" y="85388"/>
                    <a:pt x="237406" y="113487"/>
                    <a:pt x="209212" y="140729"/>
                  </a:cubicBezTo>
                  <a:cubicBezTo>
                    <a:pt x="202544" y="147301"/>
                    <a:pt x="203497" y="150254"/>
                    <a:pt x="209212" y="156445"/>
                  </a:cubicBezTo>
                  <a:cubicBezTo>
                    <a:pt x="236930" y="183591"/>
                    <a:pt x="264076" y="211309"/>
                    <a:pt x="291698" y="238455"/>
                  </a:cubicBezTo>
                  <a:cubicBezTo>
                    <a:pt x="296747" y="243503"/>
                    <a:pt x="297889" y="246456"/>
                    <a:pt x="291698" y="251885"/>
                  </a:cubicBezTo>
                  <a:cubicBezTo>
                    <a:pt x="277316" y="265411"/>
                    <a:pt x="263600" y="279699"/>
                    <a:pt x="249598" y="293700"/>
                  </a:cubicBezTo>
                  <a:cubicBezTo>
                    <a:pt x="249121" y="294367"/>
                    <a:pt x="247407" y="295700"/>
                    <a:pt x="245978" y="296939"/>
                  </a:cubicBezTo>
                  <a:close/>
                </a:path>
              </a:pathLst>
            </a:custGeom>
            <a:gradFill>
              <a:gsLst>
                <a:gs pos="100000">
                  <a:srgbClr val="008FFA"/>
                </a:gs>
                <a:gs pos="35000">
                  <a:srgbClr val="7030A0"/>
                </a:gs>
              </a:gsLst>
              <a:lin ang="3600000" scaled="0"/>
            </a:gradFill>
            <a:ln w="12700" cap="rnd">
              <a:noFill/>
              <a:prstDash val="solid"/>
              <a:round/>
              <a:headEnd/>
              <a:tailEnd/>
            </a:ln>
            <a:effectLst>
              <a:outerShdw blurRad="254000" dist="127000" algn="ctr" rotWithShape="0">
                <a:schemeClr val="accent1">
                  <a:alpha val="6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685766"/>
              <a:endParaRPr lang="zh-CN" altLang="en-US" sz="15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islíḓé">
            <a:extLst>
              <a:ext uri="{FF2B5EF4-FFF2-40B4-BE49-F238E27FC236}">
                <a16:creationId xmlns="" xmlns:a16="http://schemas.microsoft.com/office/drawing/2014/main" id="{66C5D49B-5CE7-4616-8376-58747EDB15DE}"/>
              </a:ext>
            </a:extLst>
          </p:cNvPr>
          <p:cNvSpPr/>
          <p:nvPr/>
        </p:nvSpPr>
        <p:spPr>
          <a:xfrm>
            <a:off x="4477929" y="1902264"/>
            <a:ext cx="901424" cy="901424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5" name="Picture 2">
            <a:extLst>
              <a:ext uri="{FF2B5EF4-FFF2-40B4-BE49-F238E27FC236}">
                <a16:creationId xmlns="" xmlns:a16="http://schemas.microsoft.com/office/drawing/2014/main" id="{1086C53F-2608-D308-81C3-15305D993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5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46912" y="4731990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000" smtClean="0"/>
              <a:pPr/>
              <a:t>4</a:t>
            </a:fld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17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ślí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六边形 5">
            <a:extLst>
              <a:ext uri="{FF2B5EF4-FFF2-40B4-BE49-F238E27FC236}">
                <a16:creationId xmlns="" xmlns:a16="http://schemas.microsoft.com/office/drawing/2014/main" id="{8BE44897-6AD5-63A2-01AA-C023649F347D}"/>
              </a:ext>
            </a:extLst>
          </p:cNvPr>
          <p:cNvSpPr/>
          <p:nvPr/>
        </p:nvSpPr>
        <p:spPr>
          <a:xfrm>
            <a:off x="467544" y="1578154"/>
            <a:ext cx="3096344" cy="2001708"/>
          </a:xfrm>
          <a:prstGeom prst="rect">
            <a:avLst/>
          </a:prstGeom>
          <a:gradFill>
            <a:gsLst>
              <a:gs pos="79000">
                <a:srgbClr val="0370F3">
                  <a:alpha val="60000"/>
                </a:srgbClr>
              </a:gs>
              <a:gs pos="24000">
                <a:srgbClr val="7030A0">
                  <a:alpha val="6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5536" y="309885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Narrow" pitchFamily="34" charset="0"/>
              </a:rPr>
              <a:t>Переход к водородной энергетике</a:t>
            </a:r>
            <a:endParaRPr lang="ru-RU" sz="2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="" xmlns:a16="http://schemas.microsoft.com/office/drawing/2014/main" id="{1086C53F-2608-D308-81C3-15305D993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5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водородная-энергети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5" y="1419622"/>
            <a:ext cx="3024337" cy="201622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851920" y="1578154"/>
            <a:ext cx="5040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 Narrow" pitchFamily="34" charset="0"/>
              </a:rPr>
              <a:t>Наиболее перспективным способом накопления энергии в будущем видят водород, производимый на базе энергии ВИЭ.</a:t>
            </a:r>
            <a:endParaRPr lang="ru-RU" sz="2200" dirty="0">
              <a:latin typeface="Arial Narrow" pitchFamily="34" charset="0"/>
            </a:endParaRPr>
          </a:p>
        </p:txBody>
      </p:sp>
      <p:sp>
        <p:nvSpPr>
          <p:cNvPr id="29" name="矩形: 圆角 33">
            <a:extLst>
              <a:ext uri="{FF2B5EF4-FFF2-40B4-BE49-F238E27FC236}">
                <a16:creationId xmlns="" xmlns:a16="http://schemas.microsoft.com/office/drawing/2014/main" id="{15AFE93D-02AA-F7B0-9A0E-E0E09B90C14D}"/>
              </a:ext>
            </a:extLst>
          </p:cNvPr>
          <p:cNvSpPr/>
          <p:nvPr/>
        </p:nvSpPr>
        <p:spPr>
          <a:xfrm>
            <a:off x="5762630" y="3219822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sp>
        <p:nvSpPr>
          <p:cNvPr id="30" name="矩形: 圆角 33">
            <a:extLst>
              <a:ext uri="{FF2B5EF4-FFF2-40B4-BE49-F238E27FC236}">
                <a16:creationId xmlns="" xmlns:a16="http://schemas.microsoft.com/office/drawing/2014/main" id="{15AFE93D-02AA-F7B0-9A0E-E0E09B90C14D}"/>
              </a:ext>
            </a:extLst>
          </p:cNvPr>
          <p:cNvSpPr/>
          <p:nvPr/>
        </p:nvSpPr>
        <p:spPr>
          <a:xfrm>
            <a:off x="4644008" y="3219822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sp>
        <p:nvSpPr>
          <p:cNvPr id="31" name="矩形: 圆角 33">
            <a:extLst>
              <a:ext uri="{FF2B5EF4-FFF2-40B4-BE49-F238E27FC236}">
                <a16:creationId xmlns="" xmlns:a16="http://schemas.microsoft.com/office/drawing/2014/main" id="{32DACEF3-4E47-66CE-BCD8-41CB77418C3F}"/>
              </a:ext>
            </a:extLst>
          </p:cNvPr>
          <p:cNvSpPr/>
          <p:nvPr/>
        </p:nvSpPr>
        <p:spPr>
          <a:xfrm>
            <a:off x="6881252" y="3219822"/>
            <a:ext cx="817784" cy="218326"/>
          </a:xfrm>
          <a:prstGeom prst="roundRect">
            <a:avLst>
              <a:gd name="adj" fmla="val 50000"/>
            </a:avLst>
          </a:prstGeom>
          <a:gradFill>
            <a:gsLst>
              <a:gs pos="36000">
                <a:srgbClr val="7030A0"/>
              </a:gs>
              <a:gs pos="100000">
                <a:srgbClr val="008FFA"/>
              </a:gs>
            </a:gsLst>
            <a:lin ang="2400000" scaled="0"/>
          </a:gradFill>
          <a:ln>
            <a:noFill/>
          </a:ln>
          <a:effectLst>
            <a:outerShdw blurRad="114300" sx="114000" sy="114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dist"/>
            <a:endParaRPr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67544" y="3732756"/>
            <a:ext cx="8208912" cy="1008112"/>
          </a:xfrm>
          <a:prstGeom prst="round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66186" y="378700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«Зеленый» водород может найти применения во многих отраслях, таких как энергетика, транспорт, металлургия, производство лекарств и микроэлектроники. Однако, из-за свойств водорода его трудно транспортировать и хранить в больших количествах.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20272" y="4659982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900" smtClean="0"/>
              <a:pPr/>
              <a:t>5</a:t>
            </a:fld>
            <a:endParaRPr lang="ru-RU" sz="2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17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35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ślí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0215" y="334291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200" dirty="0"/>
          </a:p>
        </p:txBody>
      </p:sp>
      <p:pic>
        <p:nvPicPr>
          <p:cNvPr id="25" name="Picture 2">
            <a:extLst>
              <a:ext uri="{FF2B5EF4-FFF2-40B4-BE49-F238E27FC236}">
                <a16:creationId xmlns="" xmlns:a16="http://schemas.microsoft.com/office/drawing/2014/main" id="{1086C53F-2608-D308-81C3-15305D993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5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95536" y="1152783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Прогресс не стоит на месте, поэтому ученые не покладая рук ведут разработки новых материалов, способных выдержать высокую активность водорода. Так, в обозримом будущем будет возможно создать газопроводы для водорода, как это делают для природного газа. 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27984" y="3219822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Narrow" pitchFamily="34" charset="0"/>
              </a:rPr>
              <a:t>Также ведутся разработки систем накопления водорода. В частности, в России разрабатывается металлогидридные системы хранения.</a:t>
            </a:r>
            <a:endParaRPr lang="ru-RU" dirty="0">
              <a:latin typeface="Arial Narrow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292080" y="1203598"/>
            <a:ext cx="3240360" cy="1872208"/>
            <a:chOff x="5508104" y="1203598"/>
            <a:chExt cx="3240360" cy="1872208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3F0EA017-4C2C-9019-4578-AF108D823C73}"/>
                </a:ext>
              </a:extLst>
            </p:cNvPr>
            <p:cNvSpPr/>
            <p:nvPr/>
          </p:nvSpPr>
          <p:spPr>
            <a:xfrm>
              <a:off x="5508104" y="1203598"/>
              <a:ext cx="3240360" cy="1872208"/>
            </a:xfrm>
            <a:prstGeom prst="rect">
              <a:avLst/>
            </a:prstGeom>
            <a:solidFill>
              <a:schemeClr val="accent1">
                <a:lumMod val="5000"/>
                <a:lumOff val="95000"/>
              </a:schemeClr>
            </a:solidFill>
            <a:ln w="38100">
              <a:solidFill>
                <a:srgbClr val="985DB1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7" name="Рисунок 36" descr="metallicheskoe-steklo-xranilishhe-vodoroda-1.jpg"/>
            <p:cNvPicPr>
              <a:picLocks noChangeAspect="1"/>
            </p:cNvPicPr>
            <p:nvPr/>
          </p:nvPicPr>
          <p:blipFill>
            <a:blip r:embed="rId5" cstate="print"/>
            <a:srcRect t="17813"/>
            <a:stretch>
              <a:fillRect/>
            </a:stretch>
          </p:blipFill>
          <p:spPr>
            <a:xfrm>
              <a:off x="5580111" y="1275606"/>
              <a:ext cx="3096344" cy="1700778"/>
            </a:xfrm>
            <a:prstGeom prst="rect">
              <a:avLst/>
            </a:prstGeom>
            <a:ln w="1905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20272" y="4731990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000" smtClean="0"/>
              <a:pPr/>
              <a:t>6</a:t>
            </a:fld>
            <a:endParaRPr lang="ru-RU" sz="2000" dirty="0"/>
          </a:p>
        </p:txBody>
      </p:sp>
      <p:sp>
        <p:nvSpPr>
          <p:cNvPr id="13" name="六边形 5">
            <a:extLst>
              <a:ext uri="{FF2B5EF4-FFF2-40B4-BE49-F238E27FC236}">
                <a16:creationId xmlns="" xmlns:a16="http://schemas.microsoft.com/office/drawing/2014/main" id="{EA159297-B4A9-1E3C-0BC0-0E012375CD50}"/>
              </a:ext>
            </a:extLst>
          </p:cNvPr>
          <p:cNvSpPr/>
          <p:nvPr/>
        </p:nvSpPr>
        <p:spPr>
          <a:xfrm rot="16200000">
            <a:off x="-663537" y="4512655"/>
            <a:ext cx="1327076" cy="1155632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5" name="组合 24">
            <a:extLst>
              <a:ext uri="{FF2B5EF4-FFF2-40B4-BE49-F238E27FC236}">
                <a16:creationId xmlns="" xmlns:a16="http://schemas.microsoft.com/office/drawing/2014/main" id="{BCCDBE2A-0D26-59CE-7C63-DDC4B3CEC979}"/>
              </a:ext>
            </a:extLst>
          </p:cNvPr>
          <p:cNvGrpSpPr/>
          <p:nvPr/>
        </p:nvGrpSpPr>
        <p:grpSpPr>
          <a:xfrm rot="20654753">
            <a:off x="-310108" y="-608660"/>
            <a:ext cx="1155632" cy="1327076"/>
            <a:chOff x="4307108" y="-1421840"/>
            <a:chExt cx="1540842" cy="1769435"/>
          </a:xfrm>
        </p:grpSpPr>
        <p:sp>
          <p:nvSpPr>
            <p:cNvPr id="16" name="六边形 5">
              <a:extLst>
                <a:ext uri="{FF2B5EF4-FFF2-40B4-BE49-F238E27FC236}">
                  <a16:creationId xmlns="" xmlns:a16="http://schemas.microsoft.com/office/drawing/2014/main" id="{A9D37309-A575-8D77-1AC8-5402C87461AD}"/>
                </a:ext>
              </a:extLst>
            </p:cNvPr>
            <p:cNvSpPr/>
            <p:nvPr/>
          </p:nvSpPr>
          <p:spPr>
            <a:xfrm rot="16200000">
              <a:off x="4192811" y="-1307543"/>
              <a:ext cx="1769435" cy="1540842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gradFill>
              <a:gsLst>
                <a:gs pos="31000">
                  <a:srgbClr val="7030A0"/>
                </a:gs>
                <a:gs pos="100000">
                  <a:srgbClr val="008FFA">
                    <a:alpha val="50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六边形 5">
              <a:extLst>
                <a:ext uri="{FF2B5EF4-FFF2-40B4-BE49-F238E27FC236}">
                  <a16:creationId xmlns="" xmlns:a16="http://schemas.microsoft.com/office/drawing/2014/main" id="{4B6A0610-DF2B-A312-666B-FB5728214E3A}"/>
                </a:ext>
              </a:extLst>
            </p:cNvPr>
            <p:cNvSpPr/>
            <p:nvPr/>
          </p:nvSpPr>
          <p:spPr>
            <a:xfrm rot="16200000">
              <a:off x="4379789" y="-1144720"/>
              <a:ext cx="1395478" cy="1215196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768247" y="102324"/>
            <a:ext cx="50998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Narrow" pitchFamily="34" charset="0"/>
              </a:rPr>
              <a:t>Инновационные разработки накопителей водорода</a:t>
            </a:r>
            <a:endParaRPr lang="ru-RU" sz="2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3057836"/>
            <a:ext cx="3672408" cy="1674154"/>
            <a:chOff x="683568" y="3201852"/>
            <a:chExt cx="3672408" cy="1674154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3F0EA017-4C2C-9019-4578-AF108D823C73}"/>
                </a:ext>
              </a:extLst>
            </p:cNvPr>
            <p:cNvSpPr/>
            <p:nvPr/>
          </p:nvSpPr>
          <p:spPr>
            <a:xfrm>
              <a:off x="683568" y="3201852"/>
              <a:ext cx="3672408" cy="1674154"/>
            </a:xfrm>
            <a:prstGeom prst="rect">
              <a:avLst/>
            </a:prstGeom>
            <a:solidFill>
              <a:schemeClr val="accent1">
                <a:lumMod val="5000"/>
                <a:lumOff val="95000"/>
              </a:schemeClr>
            </a:solidFill>
            <a:ln w="38100">
              <a:solidFill>
                <a:srgbClr val="985DB1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8" name="Рисунок 37" descr="tpu1.jpg"/>
            <p:cNvPicPr>
              <a:picLocks noChangeAspect="1"/>
            </p:cNvPicPr>
            <p:nvPr/>
          </p:nvPicPr>
          <p:blipFill>
            <a:blip r:embed="rId6" cstate="print"/>
            <a:srcRect t="10072" b="15829"/>
            <a:stretch>
              <a:fillRect/>
            </a:stretch>
          </p:blipFill>
          <p:spPr>
            <a:xfrm>
              <a:off x="755576" y="3282845"/>
              <a:ext cx="3528392" cy="1512168"/>
            </a:xfrm>
            <a:prstGeom prst="rect">
              <a:avLst/>
            </a:prstGeom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六边形 5">
            <a:extLst>
              <a:ext uri="{FF2B5EF4-FFF2-40B4-BE49-F238E27FC236}">
                <a16:creationId xmlns="" xmlns:a16="http://schemas.microsoft.com/office/drawing/2014/main" id="{BDFBB1CA-EE5A-8467-72EA-2B27DD86303D}"/>
              </a:ext>
            </a:extLst>
          </p:cNvPr>
          <p:cNvSpPr/>
          <p:nvPr/>
        </p:nvSpPr>
        <p:spPr>
          <a:xfrm rot="16200000">
            <a:off x="39470" y="4866446"/>
            <a:ext cx="1046609" cy="911397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817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3DE5F39-6BD6-687C-63F9-62A3422EBE9A}"/>
              </a:ext>
            </a:extLst>
          </p:cNvPr>
          <p:cNvSpPr/>
          <p:nvPr/>
        </p:nvSpPr>
        <p:spPr>
          <a:xfrm>
            <a:off x="4780943" y="3084840"/>
            <a:ext cx="4129667" cy="6924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 lang="en-US" altLang="zh-CN" sz="900" i="1" dirty="0">
              <a:solidFill>
                <a:schemeClr val="tx1">
                  <a:lumMod val="85000"/>
                  <a:lumOff val="15000"/>
                </a:schemeClr>
              </a:solidFill>
              <a:latin typeface="思源黑体" panose="020B0500000000000000" pitchFamily="34" charset="-122"/>
              <a:ea typeface="思源黑体" panose="020B0500000000000000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A20492B-4DB2-4DB8-4B4B-3C5B03A5800D}"/>
              </a:ext>
            </a:extLst>
          </p:cNvPr>
          <p:cNvGrpSpPr/>
          <p:nvPr/>
        </p:nvGrpSpPr>
        <p:grpSpPr>
          <a:xfrm>
            <a:off x="4139952" y="1164689"/>
            <a:ext cx="945142" cy="830997"/>
            <a:chOff x="4587240" y="-1645920"/>
            <a:chExt cx="502920" cy="488271"/>
          </a:xfrm>
          <a:gradFill>
            <a:gsLst>
              <a:gs pos="36000">
                <a:srgbClr val="7030A0"/>
              </a:gs>
              <a:gs pos="100000">
                <a:srgbClr val="0370F3"/>
              </a:gs>
            </a:gsLst>
            <a:lin ang="2400000" scaled="0"/>
          </a:gradFill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E363DEA-63CD-51BE-7BCE-8E4F456D625E}"/>
                </a:ext>
              </a:extLst>
            </p:cNvPr>
            <p:cNvGrpSpPr/>
            <p:nvPr/>
          </p:nvGrpSpPr>
          <p:grpSpPr>
            <a:xfrm>
              <a:off x="4587240" y="-1645920"/>
              <a:ext cx="502920" cy="45720"/>
              <a:chOff x="4587240" y="-1645920"/>
              <a:chExt cx="502920" cy="45720"/>
            </a:xfrm>
            <a:grpFill/>
          </p:grpSpPr>
          <p:sp>
            <p:nvSpPr>
              <p:cNvPr id="17" name="椭圆 16">
                <a:extLst>
                  <a:ext uri="{FF2B5EF4-FFF2-40B4-BE49-F238E27FC236}">
                    <a16:creationId xmlns="" xmlns:a16="http://schemas.microsoft.com/office/drawing/2014/main" id="{C3F3C7E7-00AC-7513-9CF9-12095284D3EE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="" xmlns:a16="http://schemas.microsoft.com/office/drawing/2014/main" id="{46FC8DEA-A04D-3A35-A9F4-9BF3A25BD393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6735D198-F6E4-3014-56D2-60E9BF022067}"/>
                  </a:ext>
                </a:extLst>
              </p:cNvPr>
              <p:cNvSpPr/>
              <p:nvPr/>
            </p:nvSpPr>
            <p:spPr>
              <a:xfrm>
                <a:off x="48920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3FE75509-8981-92AC-D3CC-5EFC29842A18}"/>
                  </a:ext>
                </a:extLst>
              </p:cNvPr>
              <p:cNvSpPr/>
              <p:nvPr/>
            </p:nvSpPr>
            <p:spPr>
              <a:xfrm>
                <a:off x="50444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F7974BCC-7788-98BF-46A0-765F9F18B1E5}"/>
                </a:ext>
              </a:extLst>
            </p:cNvPr>
            <p:cNvGrpSpPr/>
            <p:nvPr/>
          </p:nvGrpSpPr>
          <p:grpSpPr>
            <a:xfrm>
              <a:off x="4587240" y="-1497727"/>
              <a:ext cx="350520" cy="45720"/>
              <a:chOff x="4587240" y="-1645920"/>
              <a:chExt cx="350520" cy="45720"/>
            </a:xfrm>
            <a:grpFill/>
          </p:grpSpPr>
          <p:sp>
            <p:nvSpPr>
              <p:cNvPr id="14" name="椭圆 13">
                <a:extLst>
                  <a:ext uri="{FF2B5EF4-FFF2-40B4-BE49-F238E27FC236}">
                    <a16:creationId xmlns="" xmlns:a16="http://schemas.microsoft.com/office/drawing/2014/main" id="{0EB4C0B6-96DD-1CCB-8592-1E5B6B730EE6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BE534AB2-FDBB-12DA-A0A1-14796E93718A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B1A17F9B-64F5-B3CD-072E-8E2B7389621A}"/>
                  </a:ext>
                </a:extLst>
              </p:cNvPr>
              <p:cNvSpPr/>
              <p:nvPr/>
            </p:nvSpPr>
            <p:spPr>
              <a:xfrm>
                <a:off x="48920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EB6DF8-AA89-25A4-53CB-F9BC8E8C89B5}"/>
                </a:ext>
              </a:extLst>
            </p:cNvPr>
            <p:cNvGrpSpPr/>
            <p:nvPr/>
          </p:nvGrpSpPr>
          <p:grpSpPr>
            <a:xfrm>
              <a:off x="4587240" y="-1360112"/>
              <a:ext cx="198120" cy="45720"/>
              <a:chOff x="4587240" y="-1645920"/>
              <a:chExt cx="198120" cy="45720"/>
            </a:xfrm>
            <a:grpFill/>
          </p:grpSpPr>
          <p:sp>
            <p:nvSpPr>
              <p:cNvPr id="12" name="椭圆 11">
                <a:extLst>
                  <a:ext uri="{FF2B5EF4-FFF2-40B4-BE49-F238E27FC236}">
                    <a16:creationId xmlns="" xmlns:a16="http://schemas.microsoft.com/office/drawing/2014/main" id="{F1EE0F50-6535-5379-B8E0-236535297D0A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4ECE72B1-5FCF-6EA3-0550-EFFF85E03DE0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FBC69831-D94D-7C28-2F97-B75746F4DC0F}"/>
                </a:ext>
              </a:extLst>
            </p:cNvPr>
            <p:cNvSpPr/>
            <p:nvPr/>
          </p:nvSpPr>
          <p:spPr>
            <a:xfrm>
              <a:off x="4587240" y="-1203369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7F7E8A2-0BFD-B705-C3BD-83FC74B1CBBD}"/>
              </a:ext>
            </a:extLst>
          </p:cNvPr>
          <p:cNvGrpSpPr/>
          <p:nvPr/>
        </p:nvGrpSpPr>
        <p:grpSpPr>
          <a:xfrm>
            <a:off x="698347" y="845464"/>
            <a:ext cx="3284219" cy="3771451"/>
            <a:chOff x="1148754" y="1007497"/>
            <a:chExt cx="4378958" cy="5028601"/>
          </a:xfrm>
        </p:grpSpPr>
        <p:sp>
          <p:nvSpPr>
            <p:cNvPr id="21" name="六边形 5">
              <a:extLst>
                <a:ext uri="{FF2B5EF4-FFF2-40B4-BE49-F238E27FC236}">
                  <a16:creationId xmlns="" xmlns:a16="http://schemas.microsoft.com/office/drawing/2014/main" id="{4F8D4CF2-14BC-52B7-E0E8-B7A8CD6DFA95}"/>
                </a:ext>
              </a:extLst>
            </p:cNvPr>
            <p:cNvSpPr/>
            <p:nvPr/>
          </p:nvSpPr>
          <p:spPr>
            <a:xfrm rot="16200000">
              <a:off x="823932" y="1332319"/>
              <a:ext cx="5028601" cy="4378958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gradFill>
              <a:gsLst>
                <a:gs pos="31000">
                  <a:srgbClr val="7030A0"/>
                </a:gs>
                <a:gs pos="100000">
                  <a:srgbClr val="008FFA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4B1717B9-2A98-ABBF-E0DC-123E98EE7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00739" y="1296867"/>
              <a:ext cx="3874985" cy="4449862"/>
            </a:xfrm>
            <a:custGeom>
              <a:avLst/>
              <a:gdLst>
                <a:gd name="connsiteX0" fmla="*/ 2189479 w 4378958"/>
                <a:gd name="connsiteY0" fmla="*/ 0 h 5028602"/>
                <a:gd name="connsiteX1" fmla="*/ 2286077 w 4378958"/>
                <a:gd name="connsiteY1" fmla="*/ 22822 h 5028602"/>
                <a:gd name="connsiteX2" fmla="*/ 4259556 w 4378958"/>
                <a:gd name="connsiteY2" fmla="*/ 1009561 h 5028602"/>
                <a:gd name="connsiteX3" fmla="*/ 4378958 w 4378958"/>
                <a:gd name="connsiteY3" fmla="*/ 1202757 h 5028602"/>
                <a:gd name="connsiteX4" fmla="*/ 4378958 w 4378958"/>
                <a:gd name="connsiteY4" fmla="*/ 3825881 h 5028602"/>
                <a:gd name="connsiteX5" fmla="*/ 4259556 w 4378958"/>
                <a:gd name="connsiteY5" fmla="*/ 4019077 h 5028602"/>
                <a:gd name="connsiteX6" fmla="*/ 2286077 w 4378958"/>
                <a:gd name="connsiteY6" fmla="*/ 5005817 h 5028602"/>
                <a:gd name="connsiteX7" fmla="*/ 2092880 w 4378958"/>
                <a:gd name="connsiteY7" fmla="*/ 5005817 h 5028602"/>
                <a:gd name="connsiteX8" fmla="*/ 119402 w 4378958"/>
                <a:gd name="connsiteY8" fmla="*/ 4019077 h 5028602"/>
                <a:gd name="connsiteX9" fmla="*/ 0 w 4378958"/>
                <a:gd name="connsiteY9" fmla="*/ 3825881 h 5028602"/>
                <a:gd name="connsiteX10" fmla="*/ 0 w 4378958"/>
                <a:gd name="connsiteY10" fmla="*/ 1202757 h 5028602"/>
                <a:gd name="connsiteX11" fmla="*/ 119402 w 4378958"/>
                <a:gd name="connsiteY11" fmla="*/ 1009561 h 5028602"/>
                <a:gd name="connsiteX12" fmla="*/ 2092880 w 4378958"/>
                <a:gd name="connsiteY12" fmla="*/ 22822 h 5028602"/>
                <a:gd name="connsiteX13" fmla="*/ 2189479 w 4378958"/>
                <a:gd name="connsiteY13" fmla="*/ 0 h 502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8958" h="5028602">
                  <a:moveTo>
                    <a:pt x="2189479" y="0"/>
                  </a:moveTo>
                  <a:cubicBezTo>
                    <a:pt x="2222563" y="0"/>
                    <a:pt x="2255648" y="7607"/>
                    <a:pt x="2286077" y="22822"/>
                  </a:cubicBezTo>
                  <a:lnTo>
                    <a:pt x="4259556" y="1009561"/>
                  </a:lnTo>
                  <a:cubicBezTo>
                    <a:pt x="4332750" y="1046158"/>
                    <a:pt x="4378958" y="1120925"/>
                    <a:pt x="4378958" y="1202757"/>
                  </a:cubicBezTo>
                  <a:lnTo>
                    <a:pt x="4378958" y="3825881"/>
                  </a:lnTo>
                  <a:cubicBezTo>
                    <a:pt x="4378958" y="3907713"/>
                    <a:pt x="4332750" y="3982480"/>
                    <a:pt x="4259556" y="4019077"/>
                  </a:cubicBezTo>
                  <a:lnTo>
                    <a:pt x="2286077" y="5005817"/>
                  </a:lnTo>
                  <a:cubicBezTo>
                    <a:pt x="2225317" y="5036197"/>
                    <a:pt x="2153641" y="5036197"/>
                    <a:pt x="2092880" y="5005817"/>
                  </a:cubicBezTo>
                  <a:lnTo>
                    <a:pt x="119402" y="4019077"/>
                  </a:lnTo>
                  <a:cubicBezTo>
                    <a:pt x="46209" y="3982480"/>
                    <a:pt x="0" y="3907713"/>
                    <a:pt x="0" y="3825881"/>
                  </a:cubicBezTo>
                  <a:lnTo>
                    <a:pt x="0" y="1202757"/>
                  </a:lnTo>
                  <a:cubicBezTo>
                    <a:pt x="0" y="1120925"/>
                    <a:pt x="46209" y="1046158"/>
                    <a:pt x="119402" y="1009561"/>
                  </a:cubicBezTo>
                  <a:lnTo>
                    <a:pt x="2092880" y="22822"/>
                  </a:lnTo>
                  <a:cubicBezTo>
                    <a:pt x="2123309" y="7607"/>
                    <a:pt x="2156394" y="0"/>
                    <a:pt x="2189479" y="0"/>
                  </a:cubicBezTo>
                  <a:close/>
                </a:path>
              </a:pathLst>
            </a:custGeom>
          </p:spPr>
        </p:pic>
      </p:grpSp>
      <p:sp>
        <p:nvSpPr>
          <p:cNvPr id="27" name="六边形 5">
            <a:extLst>
              <a:ext uri="{FF2B5EF4-FFF2-40B4-BE49-F238E27FC236}">
                <a16:creationId xmlns="" xmlns:a16="http://schemas.microsoft.com/office/drawing/2014/main" id="{DF4D1DFE-0852-AB40-30C3-993852BDEF40}"/>
              </a:ext>
            </a:extLst>
          </p:cNvPr>
          <p:cNvSpPr/>
          <p:nvPr/>
        </p:nvSpPr>
        <p:spPr>
          <a:xfrm rot="16200000">
            <a:off x="-663537" y="4512655"/>
            <a:ext cx="1327076" cy="1155632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六边形 5">
            <a:extLst>
              <a:ext uri="{FF2B5EF4-FFF2-40B4-BE49-F238E27FC236}">
                <a16:creationId xmlns="" xmlns:a16="http://schemas.microsoft.com/office/drawing/2014/main" id="{38D9A03A-5324-7CBB-A1CD-BCE5CA3D8516}"/>
              </a:ext>
            </a:extLst>
          </p:cNvPr>
          <p:cNvSpPr/>
          <p:nvPr/>
        </p:nvSpPr>
        <p:spPr>
          <a:xfrm rot="16200000">
            <a:off x="39470" y="4866446"/>
            <a:ext cx="1046609" cy="911397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997BD39-ED61-3760-F918-6988241C2E0D}"/>
              </a:ext>
            </a:extLst>
          </p:cNvPr>
          <p:cNvGrpSpPr/>
          <p:nvPr/>
        </p:nvGrpSpPr>
        <p:grpSpPr>
          <a:xfrm>
            <a:off x="-396552" y="-663538"/>
            <a:ext cx="1155632" cy="1327076"/>
            <a:chOff x="4307108" y="-1421840"/>
            <a:chExt cx="1540842" cy="1769435"/>
          </a:xfrm>
        </p:grpSpPr>
        <p:sp>
          <p:nvSpPr>
            <p:cNvPr id="30" name="六边形 5">
              <a:extLst>
                <a:ext uri="{FF2B5EF4-FFF2-40B4-BE49-F238E27FC236}">
                  <a16:creationId xmlns="" xmlns:a16="http://schemas.microsoft.com/office/drawing/2014/main" id="{4F09A741-CB24-5A72-34D6-1E5CB737EBE1}"/>
                </a:ext>
              </a:extLst>
            </p:cNvPr>
            <p:cNvSpPr/>
            <p:nvPr/>
          </p:nvSpPr>
          <p:spPr>
            <a:xfrm rot="16200000">
              <a:off x="4192811" y="-1307543"/>
              <a:ext cx="1769435" cy="1540842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gradFill>
              <a:gsLst>
                <a:gs pos="31000">
                  <a:srgbClr val="7030A0"/>
                </a:gs>
                <a:gs pos="100000">
                  <a:srgbClr val="0370F3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1" name="六边形 5">
              <a:extLst>
                <a:ext uri="{FF2B5EF4-FFF2-40B4-BE49-F238E27FC236}">
                  <a16:creationId xmlns="" xmlns:a16="http://schemas.microsoft.com/office/drawing/2014/main" id="{3E4E3330-B7AC-4F31-9081-B39A033008DF}"/>
                </a:ext>
              </a:extLst>
            </p:cNvPr>
            <p:cNvSpPr/>
            <p:nvPr/>
          </p:nvSpPr>
          <p:spPr>
            <a:xfrm rot="16200000">
              <a:off x="4379789" y="-1144720"/>
              <a:ext cx="1395478" cy="1215196"/>
            </a:xfrm>
            <a:custGeom>
              <a:avLst/>
              <a:gdLst>
                <a:gd name="connsiteX0" fmla="*/ 22785 w 5028601"/>
                <a:gd name="connsiteY0" fmla="*/ 2092880 h 4378958"/>
                <a:gd name="connsiteX1" fmla="*/ 1009525 w 5028601"/>
                <a:gd name="connsiteY1" fmla="*/ 119402 h 4378958"/>
                <a:gd name="connsiteX2" fmla="*/ 1202721 w 5028601"/>
                <a:gd name="connsiteY2" fmla="*/ 0 h 4378958"/>
                <a:gd name="connsiteX3" fmla="*/ 3825845 w 5028601"/>
                <a:gd name="connsiteY3" fmla="*/ 0 h 4378958"/>
                <a:gd name="connsiteX4" fmla="*/ 4019041 w 5028601"/>
                <a:gd name="connsiteY4" fmla="*/ 119402 h 4378958"/>
                <a:gd name="connsiteX5" fmla="*/ 5005780 w 5028601"/>
                <a:gd name="connsiteY5" fmla="*/ 2092880 h 4378958"/>
                <a:gd name="connsiteX6" fmla="*/ 5005780 w 5028601"/>
                <a:gd name="connsiteY6" fmla="*/ 2286077 h 4378958"/>
                <a:gd name="connsiteX7" fmla="*/ 4019041 w 5028601"/>
                <a:gd name="connsiteY7" fmla="*/ 4259556 h 4378958"/>
                <a:gd name="connsiteX8" fmla="*/ 3825845 w 5028601"/>
                <a:gd name="connsiteY8" fmla="*/ 4378958 h 4378958"/>
                <a:gd name="connsiteX9" fmla="*/ 1202721 w 5028601"/>
                <a:gd name="connsiteY9" fmla="*/ 4378958 h 4378958"/>
                <a:gd name="connsiteX10" fmla="*/ 1009525 w 5028601"/>
                <a:gd name="connsiteY10" fmla="*/ 4259556 h 4378958"/>
                <a:gd name="connsiteX11" fmla="*/ 22785 w 5028601"/>
                <a:gd name="connsiteY11" fmla="*/ 2286077 h 4378958"/>
                <a:gd name="connsiteX12" fmla="*/ 22785 w 5028601"/>
                <a:gd name="connsiteY12" fmla="*/ 2092880 h 437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28601" h="4378958">
                  <a:moveTo>
                    <a:pt x="22785" y="2092880"/>
                  </a:moveTo>
                  <a:lnTo>
                    <a:pt x="1009525" y="119402"/>
                  </a:lnTo>
                  <a:cubicBezTo>
                    <a:pt x="1046122" y="46209"/>
                    <a:pt x="1120889" y="0"/>
                    <a:pt x="1202721" y="0"/>
                  </a:cubicBezTo>
                  <a:lnTo>
                    <a:pt x="3825845" y="0"/>
                  </a:lnTo>
                  <a:cubicBezTo>
                    <a:pt x="3907677" y="0"/>
                    <a:pt x="3982444" y="46209"/>
                    <a:pt x="4019041" y="119402"/>
                  </a:cubicBezTo>
                  <a:lnTo>
                    <a:pt x="5005780" y="2092880"/>
                  </a:lnTo>
                  <a:cubicBezTo>
                    <a:pt x="5036209" y="2153738"/>
                    <a:pt x="5036209" y="2225220"/>
                    <a:pt x="5005780" y="2286077"/>
                  </a:cubicBezTo>
                  <a:lnTo>
                    <a:pt x="4019041" y="4259556"/>
                  </a:lnTo>
                  <a:cubicBezTo>
                    <a:pt x="3982444" y="4332750"/>
                    <a:pt x="3907677" y="4378958"/>
                    <a:pt x="3825845" y="4378958"/>
                  </a:cubicBezTo>
                  <a:lnTo>
                    <a:pt x="1202721" y="4378958"/>
                  </a:lnTo>
                  <a:cubicBezTo>
                    <a:pt x="1120889" y="4378958"/>
                    <a:pt x="1046122" y="4332750"/>
                    <a:pt x="1009525" y="4259556"/>
                  </a:cubicBezTo>
                  <a:lnTo>
                    <a:pt x="22785" y="2286077"/>
                  </a:lnTo>
                  <a:cubicBezTo>
                    <a:pt x="-7595" y="2225317"/>
                    <a:pt x="-7595" y="2153641"/>
                    <a:pt x="22785" y="209288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7CE06D43-535C-E0E0-DA61-59C94F0F4DDB}"/>
              </a:ext>
            </a:extLst>
          </p:cNvPr>
          <p:cNvGrpSpPr/>
          <p:nvPr/>
        </p:nvGrpSpPr>
        <p:grpSpPr>
          <a:xfrm flipH="1" flipV="1">
            <a:off x="7922752" y="4101922"/>
            <a:ext cx="987858" cy="778798"/>
            <a:chOff x="4587240" y="-1645920"/>
            <a:chExt cx="502920" cy="488271"/>
          </a:xfrm>
          <a:gradFill>
            <a:gsLst>
              <a:gs pos="36000">
                <a:srgbClr val="7030A0"/>
              </a:gs>
              <a:gs pos="100000">
                <a:srgbClr val="0370F3"/>
              </a:gs>
            </a:gsLst>
            <a:lin ang="2400000" scaled="0"/>
          </a:gradFill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D44D17EF-E91A-8DF6-FC08-0856E82B19D5}"/>
                </a:ext>
              </a:extLst>
            </p:cNvPr>
            <p:cNvGrpSpPr/>
            <p:nvPr/>
          </p:nvGrpSpPr>
          <p:grpSpPr>
            <a:xfrm>
              <a:off x="4587240" y="-1645920"/>
              <a:ext cx="502920" cy="45720"/>
              <a:chOff x="4587240" y="-1645920"/>
              <a:chExt cx="502920" cy="45720"/>
            </a:xfrm>
            <a:grpFill/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6D375B8A-D7F6-4007-49B8-B1AF5574FD7A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="" xmlns:a16="http://schemas.microsoft.com/office/drawing/2014/main" id="{8EB85DFE-77C3-D464-95D8-EDD13EB24E71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47E88702-73E5-37B0-A860-79BD3D0125B7}"/>
                  </a:ext>
                </a:extLst>
              </p:cNvPr>
              <p:cNvSpPr/>
              <p:nvPr/>
            </p:nvSpPr>
            <p:spPr>
              <a:xfrm>
                <a:off x="48920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75E01969-1ACD-2C40-E1BF-4D65E56C7E73}"/>
                  </a:ext>
                </a:extLst>
              </p:cNvPr>
              <p:cNvSpPr/>
              <p:nvPr/>
            </p:nvSpPr>
            <p:spPr>
              <a:xfrm>
                <a:off x="50444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8DDA0AA3-F095-52FE-32E1-54167CC0AAA8}"/>
                </a:ext>
              </a:extLst>
            </p:cNvPr>
            <p:cNvGrpSpPr/>
            <p:nvPr/>
          </p:nvGrpSpPr>
          <p:grpSpPr>
            <a:xfrm>
              <a:off x="4587240" y="-1497727"/>
              <a:ext cx="350520" cy="45720"/>
              <a:chOff x="4587240" y="-1645920"/>
              <a:chExt cx="350520" cy="45720"/>
            </a:xfrm>
            <a:grpFill/>
          </p:grpSpPr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C19AF9D8-4E43-505C-7916-B556603A05CD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B62BCA7F-EB7E-8423-5E8D-EF3ACA4C7854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CB68DC82-F568-4FAA-9646-A4386314E9C4}"/>
                  </a:ext>
                </a:extLst>
              </p:cNvPr>
              <p:cNvSpPr/>
              <p:nvPr/>
            </p:nvSpPr>
            <p:spPr>
              <a:xfrm>
                <a:off x="48920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4E49E516-F115-1379-F056-71C3D434C916}"/>
                </a:ext>
              </a:extLst>
            </p:cNvPr>
            <p:cNvGrpSpPr/>
            <p:nvPr/>
          </p:nvGrpSpPr>
          <p:grpSpPr>
            <a:xfrm>
              <a:off x="4587240" y="-1360112"/>
              <a:ext cx="198120" cy="45720"/>
              <a:chOff x="4587240" y="-1645920"/>
              <a:chExt cx="198120" cy="45720"/>
            </a:xfrm>
            <a:grpFill/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AF5E76B2-B981-6B02-0914-A78DDA3D90AC}"/>
                  </a:ext>
                </a:extLst>
              </p:cNvPr>
              <p:cNvSpPr/>
              <p:nvPr/>
            </p:nvSpPr>
            <p:spPr>
              <a:xfrm>
                <a:off x="45872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20B89ACB-2933-5B2B-C86D-4D3961AE4A81}"/>
                  </a:ext>
                </a:extLst>
              </p:cNvPr>
              <p:cNvSpPr/>
              <p:nvPr/>
            </p:nvSpPr>
            <p:spPr>
              <a:xfrm>
                <a:off x="4739640" y="-1645920"/>
                <a:ext cx="45720" cy="4572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1CDEF206-5844-2230-F9B7-26FC721BED20}"/>
                </a:ext>
              </a:extLst>
            </p:cNvPr>
            <p:cNvSpPr/>
            <p:nvPr/>
          </p:nvSpPr>
          <p:spPr>
            <a:xfrm>
              <a:off x="4587240" y="-1203369"/>
              <a:ext cx="45720" cy="457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971600" y="84569"/>
            <a:ext cx="5382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Narrow" pitchFamily="34" charset="0"/>
              </a:rPr>
              <a:t>Перспективы развития возобновляемой энергетики</a:t>
            </a:r>
          </a:p>
        </p:txBody>
      </p:sp>
      <p:sp>
        <p:nvSpPr>
          <p:cNvPr id="3" name="ïš1íďè">
            <a:extLst>
              <a:ext uri="{FF2B5EF4-FFF2-40B4-BE49-F238E27FC236}">
                <a16:creationId xmlns="" xmlns:a16="http://schemas.microsoft.com/office/drawing/2014/main" id="{750AAE25-7FC5-8DE6-F78D-CE335A197702}"/>
              </a:ext>
            </a:extLst>
          </p:cNvPr>
          <p:cNvSpPr txBox="1"/>
          <p:nvPr/>
        </p:nvSpPr>
        <p:spPr>
          <a:xfrm>
            <a:off x="4355976" y="1419622"/>
            <a:ext cx="4384455" cy="31393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spAutoFit/>
          </a:bodyPr>
          <a:lstStyle/>
          <a:p>
            <a:pPr indent="457200" algn="just">
              <a:buSzPct val="25000"/>
            </a:pPr>
            <a:r>
              <a:rPr lang="ru-RU" dirty="0">
                <a:latin typeface="Arial Narrow" pitchFamily="34" charset="0"/>
              </a:rPr>
              <a:t>У </a:t>
            </a:r>
            <a:r>
              <a:rPr lang="ru-RU" dirty="0" smtClean="0">
                <a:latin typeface="Arial Narrow" pitchFamily="34" charset="0"/>
              </a:rPr>
              <a:t>возобновляемых источников энергии большой потенциал, в связи с этим </a:t>
            </a:r>
            <a:r>
              <a:rPr lang="ru-RU" dirty="0">
                <a:latin typeface="Arial Narrow" pitchFamily="34" charset="0"/>
              </a:rPr>
              <a:t>оказывается серьезная поддержка </a:t>
            </a:r>
            <a:r>
              <a:rPr lang="ru-RU" dirty="0" smtClean="0">
                <a:latin typeface="Arial Narrow" pitchFamily="34" charset="0"/>
              </a:rPr>
              <a:t>государства в разработке направлений их использования. </a:t>
            </a:r>
            <a:r>
              <a:rPr lang="ru-RU" dirty="0">
                <a:latin typeface="Arial Narrow" pitchFamily="34" charset="0"/>
              </a:rPr>
              <a:t>ВИЭ вполне может </a:t>
            </a:r>
            <a:r>
              <a:rPr lang="ru-RU" dirty="0" smtClean="0">
                <a:latin typeface="Arial Narrow" pitchFamily="34" charset="0"/>
              </a:rPr>
              <a:t>заменить традиционную генерацию в ближайшем будущем. </a:t>
            </a:r>
            <a:r>
              <a:rPr lang="ru-RU" dirty="0">
                <a:latin typeface="Arial Narrow" pitchFamily="34" charset="0"/>
              </a:rPr>
              <a:t>Внедрение таких </a:t>
            </a:r>
            <a:r>
              <a:rPr lang="ru-RU" dirty="0" smtClean="0">
                <a:latin typeface="Arial Narrow" pitchFamily="34" charset="0"/>
              </a:rPr>
              <a:t>способов генерации позволит усовершенствовать технологии производства энергетических установок, </a:t>
            </a:r>
            <a:r>
              <a:rPr lang="ru-RU" dirty="0">
                <a:latin typeface="Arial Narrow" pitchFamily="34" charset="0"/>
              </a:rPr>
              <a:t>создаст новые рабочие места и </a:t>
            </a:r>
            <a:r>
              <a:rPr lang="ru-RU" dirty="0" smtClean="0">
                <a:latin typeface="Arial Narrow" pitchFamily="34" charset="0"/>
              </a:rPr>
              <a:t>значительно увеличит капитализацию энергетической отрасли.</a:t>
            </a:r>
            <a:endParaRPr lang="ru-RU" dirty="0">
              <a:latin typeface="Arial Narrow" pitchFamily="34" charset="0"/>
            </a:endParaRP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="" xmlns:a16="http://schemas.microsoft.com/office/drawing/2014/main" id="{3A530DBA-2F22-8B19-1749-9D79EC004644}"/>
              </a:ext>
            </a:extLst>
          </p:cNvPr>
          <p:cNvCxnSpPr/>
          <p:nvPr/>
        </p:nvCxnSpPr>
        <p:spPr>
          <a:xfrm>
            <a:off x="5301966" y="1203595"/>
            <a:ext cx="194421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="" xmlns:a16="http://schemas.microsoft.com/office/drawing/2014/main" id="{04657CF5-1794-B560-CA02-5B4C569ADABC}"/>
              </a:ext>
            </a:extLst>
          </p:cNvPr>
          <p:cNvCxnSpPr/>
          <p:nvPr/>
        </p:nvCxnSpPr>
        <p:spPr>
          <a:xfrm>
            <a:off x="6948264" y="1416901"/>
            <a:ext cx="1944216" cy="0"/>
          </a:xfrm>
          <a:prstGeom prst="line">
            <a:avLst/>
          </a:prstGeom>
          <a:ln>
            <a:solidFill>
              <a:srgbClr val="167DE9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>
            <a:extLst>
              <a:ext uri="{FF2B5EF4-FFF2-40B4-BE49-F238E27FC236}">
                <a16:creationId xmlns="" xmlns:a16="http://schemas.microsoft.com/office/drawing/2014/main" id="{CBB2D2B0-5A03-54CC-5967-115C787C0002}"/>
              </a:ext>
            </a:extLst>
          </p:cNvPr>
          <p:cNvCxnSpPr/>
          <p:nvPr/>
        </p:nvCxnSpPr>
        <p:spPr>
          <a:xfrm>
            <a:off x="4211960" y="4659982"/>
            <a:ext cx="1944216" cy="0"/>
          </a:xfrm>
          <a:prstGeom prst="line">
            <a:avLst/>
          </a:prstGeom>
          <a:ln>
            <a:solidFill>
              <a:srgbClr val="167DE9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="" xmlns:a16="http://schemas.microsoft.com/office/drawing/2014/main" id="{DE6A473A-3EBD-4565-89CB-8CEB3CAE2993}"/>
              </a:ext>
            </a:extLst>
          </p:cNvPr>
          <p:cNvCxnSpPr/>
          <p:nvPr/>
        </p:nvCxnSpPr>
        <p:spPr>
          <a:xfrm>
            <a:off x="5724128" y="4874411"/>
            <a:ext cx="194421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6" name="六边形 5">
            <a:extLst>
              <a:ext uri="{FF2B5EF4-FFF2-40B4-BE49-F238E27FC236}">
                <a16:creationId xmlns="" xmlns:a16="http://schemas.microsoft.com/office/drawing/2014/main" id="{231E1C29-1326-6B55-A765-B9E22DCBD75B}"/>
              </a:ext>
            </a:extLst>
          </p:cNvPr>
          <p:cNvSpPr/>
          <p:nvPr/>
        </p:nvSpPr>
        <p:spPr>
          <a:xfrm rot="8426336">
            <a:off x="93539" y="861923"/>
            <a:ext cx="739804" cy="655927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57" name="Picture 2">
            <a:extLst>
              <a:ext uri="{FF2B5EF4-FFF2-40B4-BE49-F238E27FC236}">
                <a16:creationId xmlns="" xmlns:a16="http://schemas.microsoft.com/office/drawing/2014/main" id="{B4D412BB-C97F-C86F-F4C0-2910E04F4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91"/>
            <a:ext cx="1071706" cy="107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20272" y="4731990"/>
            <a:ext cx="2133600" cy="273844"/>
          </a:xfrm>
        </p:spPr>
        <p:txBody>
          <a:bodyPr/>
          <a:lstStyle/>
          <a:p>
            <a:r>
              <a:rPr lang="ru-RU" sz="2000" dirty="0" smtClean="0"/>
              <a:t>7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991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5">
            <a:extLst>
              <a:ext uri="{FF2B5EF4-FFF2-40B4-BE49-F238E27FC236}">
                <a16:creationId xmlns="" xmlns:a16="http://schemas.microsoft.com/office/drawing/2014/main" id="{8BE44897-6AD5-63A2-01AA-C023649F347D}"/>
              </a:ext>
            </a:extLst>
          </p:cNvPr>
          <p:cNvSpPr/>
          <p:nvPr/>
        </p:nvSpPr>
        <p:spPr>
          <a:xfrm rot="17724327">
            <a:off x="4812759" y="929641"/>
            <a:ext cx="3771451" cy="3284219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" name="六边形 5">
            <a:extLst>
              <a:ext uri="{FF2B5EF4-FFF2-40B4-BE49-F238E27FC236}">
                <a16:creationId xmlns="" xmlns:a16="http://schemas.microsoft.com/office/drawing/2014/main" id="{D01D271F-0FD3-04FC-9000-4326435071B4}"/>
              </a:ext>
            </a:extLst>
          </p:cNvPr>
          <p:cNvSpPr/>
          <p:nvPr/>
        </p:nvSpPr>
        <p:spPr>
          <a:xfrm rot="17279337">
            <a:off x="4999509" y="1092267"/>
            <a:ext cx="3397949" cy="2958968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D323AA3-11F0-364C-AFF3-F2A6C50AB6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52943" y="4055791"/>
            <a:ext cx="945701" cy="78129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919EE8E-24D0-43BA-CC16-DDDEAB5BA2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8534993" flipH="1">
            <a:off x="8428382" y="3377135"/>
            <a:ext cx="700589" cy="727886"/>
          </a:xfrm>
          <a:prstGeom prst="rect">
            <a:avLst/>
          </a:prstGeom>
        </p:spPr>
      </p:pic>
      <p:sp>
        <p:nvSpPr>
          <p:cNvPr id="20" name="六边形 5">
            <a:extLst>
              <a:ext uri="{FF2B5EF4-FFF2-40B4-BE49-F238E27FC236}">
                <a16:creationId xmlns="" xmlns:a16="http://schemas.microsoft.com/office/drawing/2014/main" id="{EA159297-B4A9-1E3C-0BC0-0E012375CD50}"/>
              </a:ext>
            </a:extLst>
          </p:cNvPr>
          <p:cNvSpPr/>
          <p:nvPr/>
        </p:nvSpPr>
        <p:spPr>
          <a:xfrm rot="16200000">
            <a:off x="-663537" y="4512655"/>
            <a:ext cx="1327076" cy="1155632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gradFill>
            <a:gsLst>
              <a:gs pos="31000">
                <a:srgbClr val="7030A0"/>
              </a:gs>
              <a:gs pos="100000">
                <a:srgbClr val="008FFA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1" name="六边形 5">
            <a:extLst>
              <a:ext uri="{FF2B5EF4-FFF2-40B4-BE49-F238E27FC236}">
                <a16:creationId xmlns="" xmlns:a16="http://schemas.microsoft.com/office/drawing/2014/main" id="{BDFBB1CA-EE5A-8467-72EA-2B27DD86303D}"/>
              </a:ext>
            </a:extLst>
          </p:cNvPr>
          <p:cNvSpPr/>
          <p:nvPr/>
        </p:nvSpPr>
        <p:spPr>
          <a:xfrm rot="16200000">
            <a:off x="39470" y="4866446"/>
            <a:ext cx="1046609" cy="911397"/>
          </a:xfrm>
          <a:custGeom>
            <a:avLst/>
            <a:gdLst>
              <a:gd name="connsiteX0" fmla="*/ 22785 w 5028601"/>
              <a:gd name="connsiteY0" fmla="*/ 2092880 h 4378958"/>
              <a:gd name="connsiteX1" fmla="*/ 1009525 w 5028601"/>
              <a:gd name="connsiteY1" fmla="*/ 119402 h 4378958"/>
              <a:gd name="connsiteX2" fmla="*/ 1202721 w 5028601"/>
              <a:gd name="connsiteY2" fmla="*/ 0 h 4378958"/>
              <a:gd name="connsiteX3" fmla="*/ 3825845 w 5028601"/>
              <a:gd name="connsiteY3" fmla="*/ 0 h 4378958"/>
              <a:gd name="connsiteX4" fmla="*/ 4019041 w 5028601"/>
              <a:gd name="connsiteY4" fmla="*/ 119402 h 4378958"/>
              <a:gd name="connsiteX5" fmla="*/ 5005780 w 5028601"/>
              <a:gd name="connsiteY5" fmla="*/ 2092880 h 4378958"/>
              <a:gd name="connsiteX6" fmla="*/ 5005780 w 5028601"/>
              <a:gd name="connsiteY6" fmla="*/ 2286077 h 4378958"/>
              <a:gd name="connsiteX7" fmla="*/ 4019041 w 5028601"/>
              <a:gd name="connsiteY7" fmla="*/ 4259556 h 4378958"/>
              <a:gd name="connsiteX8" fmla="*/ 3825845 w 5028601"/>
              <a:gd name="connsiteY8" fmla="*/ 4378958 h 4378958"/>
              <a:gd name="connsiteX9" fmla="*/ 1202721 w 5028601"/>
              <a:gd name="connsiteY9" fmla="*/ 4378958 h 4378958"/>
              <a:gd name="connsiteX10" fmla="*/ 1009525 w 5028601"/>
              <a:gd name="connsiteY10" fmla="*/ 4259556 h 4378958"/>
              <a:gd name="connsiteX11" fmla="*/ 22785 w 5028601"/>
              <a:gd name="connsiteY11" fmla="*/ 2286077 h 4378958"/>
              <a:gd name="connsiteX12" fmla="*/ 22785 w 5028601"/>
              <a:gd name="connsiteY12" fmla="*/ 2092880 h 43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28601" h="4378958">
                <a:moveTo>
                  <a:pt x="22785" y="2092880"/>
                </a:moveTo>
                <a:lnTo>
                  <a:pt x="1009525" y="119402"/>
                </a:lnTo>
                <a:cubicBezTo>
                  <a:pt x="1046122" y="46209"/>
                  <a:pt x="1120889" y="0"/>
                  <a:pt x="1202721" y="0"/>
                </a:cubicBezTo>
                <a:lnTo>
                  <a:pt x="3825845" y="0"/>
                </a:lnTo>
                <a:cubicBezTo>
                  <a:pt x="3907677" y="0"/>
                  <a:pt x="3982444" y="46209"/>
                  <a:pt x="4019041" y="119402"/>
                </a:cubicBezTo>
                <a:lnTo>
                  <a:pt x="5005780" y="2092880"/>
                </a:lnTo>
                <a:cubicBezTo>
                  <a:pt x="5036209" y="2153738"/>
                  <a:pt x="5036209" y="2225220"/>
                  <a:pt x="5005780" y="2286077"/>
                </a:cubicBezTo>
                <a:lnTo>
                  <a:pt x="4019041" y="4259556"/>
                </a:lnTo>
                <a:cubicBezTo>
                  <a:pt x="3982444" y="4332750"/>
                  <a:pt x="3907677" y="4378958"/>
                  <a:pt x="3825845" y="4378958"/>
                </a:cubicBezTo>
                <a:lnTo>
                  <a:pt x="1202721" y="4378958"/>
                </a:lnTo>
                <a:cubicBezTo>
                  <a:pt x="1120889" y="4378958"/>
                  <a:pt x="1046122" y="4332750"/>
                  <a:pt x="1009525" y="4259556"/>
                </a:cubicBezTo>
                <a:lnTo>
                  <a:pt x="22785" y="2286077"/>
                </a:lnTo>
                <a:cubicBezTo>
                  <a:pt x="-7595" y="2225317"/>
                  <a:pt x="-7595" y="2153641"/>
                  <a:pt x="22785" y="209288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3EF9CDFC-F3BB-0ABD-ECEB-9C2C734F7499}"/>
              </a:ext>
            </a:extLst>
          </p:cNvPr>
          <p:cNvSpPr txBox="1"/>
          <p:nvPr/>
        </p:nvSpPr>
        <p:spPr>
          <a:xfrm>
            <a:off x="392930" y="1425157"/>
            <a:ext cx="33293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en-US" altLang="zh-CN" sz="2700" dirty="0">
              <a:gradFill>
                <a:gsLst>
                  <a:gs pos="31000">
                    <a:srgbClr val="02AF70"/>
                  </a:gs>
                  <a:gs pos="100000">
                    <a:srgbClr val="BCC446"/>
                  </a:gs>
                </a:gsLst>
                <a:lin ang="7800000" scaled="0"/>
              </a:gradFill>
              <a:effectLst>
                <a:outerShdw blurRad="114300" dist="38100" sx="101000" sy="101000" algn="l" rotWithShape="0">
                  <a:prstClr val="black">
                    <a:alpha val="22000"/>
                  </a:prst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2413B74C-3A91-A12B-7031-E8144BE19D65}"/>
              </a:ext>
            </a:extLst>
          </p:cNvPr>
          <p:cNvSpPr txBox="1"/>
          <p:nvPr/>
        </p:nvSpPr>
        <p:spPr>
          <a:xfrm>
            <a:off x="411784" y="2737709"/>
            <a:ext cx="410687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/>
            <a:endParaRPr/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C2C6387D-6366-2CD3-6C40-680950586E75}"/>
              </a:ext>
            </a:extLst>
          </p:cNvPr>
          <p:cNvSpPr txBox="1"/>
          <p:nvPr/>
        </p:nvSpPr>
        <p:spPr>
          <a:xfrm>
            <a:off x="1901859" y="1590071"/>
            <a:ext cx="174568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/>
          </a:p>
        </p:txBody>
      </p:sp>
      <p:sp>
        <p:nvSpPr>
          <p:cNvPr id="22" name="Прямоугольник 21"/>
          <p:cNvSpPr/>
          <p:nvPr/>
        </p:nvSpPr>
        <p:spPr>
          <a:xfrm>
            <a:off x="763362" y="2427733"/>
            <a:ext cx="3687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Arial Narrow" pitchFamily="34" charset="0"/>
              </a:rPr>
              <a:t>Спасибо за внимание!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80D71991-65D7-856D-7C16-B0F427EC1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54" y="16720"/>
            <a:ext cx="1020906" cy="102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Роль возобновляемых источников энергии в обеспечении устойчивого будущего">
            <a:extLst>
              <a:ext uri="{FF2B5EF4-FFF2-40B4-BE49-F238E27FC236}">
                <a16:creationId xmlns="" xmlns:a16="http://schemas.microsoft.com/office/drawing/2014/main" id="{318D1251-606C-B567-78CB-4CB8FF86C1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2456656" cy="24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Зеленая энергия» в Беларуси — конкурент ядерной? — Белрынок">
            <a:extLst>
              <a:ext uri="{FF2B5EF4-FFF2-40B4-BE49-F238E27FC236}">
                <a16:creationId xmlns="" xmlns:a16="http://schemas.microsoft.com/office/drawing/2014/main" id="{95F54430-E794-A94D-FAA9-351012BA01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7"/>
          <a:stretch/>
        </p:blipFill>
        <p:spPr bwMode="auto">
          <a:xfrm>
            <a:off x="5098141" y="1287426"/>
            <a:ext cx="3200683" cy="2652476"/>
          </a:xfrm>
          <a:prstGeom prst="hexagon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17">
            <a:extLst>
              <a:ext uri="{FF2B5EF4-FFF2-40B4-BE49-F238E27FC236}">
                <a16:creationId xmlns="" xmlns:a16="http://schemas.microsoft.com/office/drawing/2014/main" id="{4CBE1E86-240F-6CD4-F385-292DB2F4F5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7250140">
            <a:off x="8085706" y="1034511"/>
            <a:ext cx="945701" cy="781292"/>
          </a:xfrm>
          <a:prstGeom prst="rect">
            <a:avLst/>
          </a:prstGeom>
        </p:spPr>
      </p:pic>
      <p:pic>
        <p:nvPicPr>
          <p:cNvPr id="7" name="图片 18">
            <a:extLst>
              <a:ext uri="{FF2B5EF4-FFF2-40B4-BE49-F238E27FC236}">
                <a16:creationId xmlns="" xmlns:a16="http://schemas.microsoft.com/office/drawing/2014/main" id="{8AEDC0B5-E544-8AB9-B111-B859EA9D84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4329520" flipH="1">
            <a:off x="4841634" y="923483"/>
            <a:ext cx="700589" cy="727886"/>
          </a:xfrm>
          <a:prstGeom prst="rect">
            <a:avLst/>
          </a:prstGeom>
        </p:spPr>
      </p:pic>
      <p:pic>
        <p:nvPicPr>
          <p:cNvPr id="8" name="图片 18">
            <a:extLst>
              <a:ext uri="{FF2B5EF4-FFF2-40B4-BE49-F238E27FC236}">
                <a16:creationId xmlns="" xmlns:a16="http://schemas.microsoft.com/office/drawing/2014/main" id="{7AE3729E-5CBF-A646-DFFB-570E7FFBEE4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993394" flipH="1">
            <a:off x="4389403" y="1500054"/>
            <a:ext cx="700589" cy="72788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20272" y="4731990"/>
            <a:ext cx="2133600" cy="273844"/>
          </a:xfrm>
        </p:spPr>
        <p:txBody>
          <a:bodyPr/>
          <a:lstStyle/>
          <a:p>
            <a:fld id="{B19B0651-EE4F-4900-A07F-96A6BFA9D0F0}" type="slidenum">
              <a:rPr lang="ru-RU" sz="2000" smtClean="0"/>
              <a:pPr/>
              <a:t>8</a:t>
            </a:fld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258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94566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44256;"/>
  <p:tag name="ISLIDE.TEMPLAT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44256;"/>
  <p:tag name="ISLIDE.TEMPLATE" val="https://www.islide.cc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844256;"/>
  <p:tag name="ISLIDE.TEMPLATE" val="https://www.islide.cc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94566;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</TotalTime>
  <Words>307</Words>
  <Application>Microsoft Office PowerPoint</Application>
  <PresentationFormat>Экран (16:9)</PresentationFormat>
  <Paragraphs>45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Возобновляемые источники энергии</dc:title>
  <dc:creator>Морозов Никита Алексеевич;Щелкунова Анна Юрьевна</dc:creator>
  <cp:lastModifiedBy>Морозов	Никита	Алексеевич</cp:lastModifiedBy>
  <cp:revision>80</cp:revision>
  <dcterms:created xsi:type="dcterms:W3CDTF">2023-02-03T12:15:35Z</dcterms:created>
  <dcterms:modified xsi:type="dcterms:W3CDTF">2024-02-26T10:29:29Z</dcterms:modified>
</cp:coreProperties>
</file>