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6" r:id="rId1"/>
    <p:sldMasterId id="2147483769" r:id="rId2"/>
    <p:sldMasterId id="2147483772" r:id="rId3"/>
    <p:sldMasterId id="2147483794" r:id="rId4"/>
    <p:sldMasterId id="2147483803" r:id="rId5"/>
    <p:sldMasterId id="2147483811" r:id="rId6"/>
    <p:sldMasterId id="2147483780" r:id="rId7"/>
  </p:sldMasterIdLst>
  <p:notesMasterIdLst>
    <p:notesMasterId r:id="rId19"/>
  </p:notesMasterIdLst>
  <p:handoutMasterIdLst>
    <p:handoutMasterId r:id="rId20"/>
  </p:handoutMasterIdLst>
  <p:sldIdLst>
    <p:sldId id="264" r:id="rId8"/>
    <p:sldId id="277" r:id="rId9"/>
    <p:sldId id="280" r:id="rId10"/>
    <p:sldId id="282" r:id="rId11"/>
    <p:sldId id="281" r:id="rId12"/>
    <p:sldId id="283" r:id="rId13"/>
    <p:sldId id="287" r:id="rId14"/>
    <p:sldId id="284" r:id="rId15"/>
    <p:sldId id="285" r:id="rId16"/>
    <p:sldId id="286" r:id="rId17"/>
    <p:sldId id="288" r:id="rId18"/>
  </p:sldIdLst>
  <p:sldSz cx="9144000" cy="51482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 userDrawn="1">
          <p15:clr>
            <a:srgbClr val="A4A3A4"/>
          </p15:clr>
        </p15:guide>
        <p15:guide id="2" pos="340" userDrawn="1">
          <p15:clr>
            <a:srgbClr val="A4A3A4"/>
          </p15:clr>
        </p15:guide>
        <p15:guide id="3" orient="horz" pos="3028" userDrawn="1">
          <p15:clr>
            <a:srgbClr val="A4A3A4"/>
          </p15:clr>
        </p15:guide>
        <p15:guide id="4" pos="5511" userDrawn="1">
          <p15:clr>
            <a:srgbClr val="A4A3A4"/>
          </p15:clr>
        </p15:guide>
        <p15:guide id="5" orient="horz" pos="1349" userDrawn="1">
          <p15:clr>
            <a:srgbClr val="A4A3A4"/>
          </p15:clr>
        </p15:guide>
        <p15:guide id="6" orient="horz" pos="2971">
          <p15:clr>
            <a:srgbClr val="A4A3A4"/>
          </p15:clr>
        </p15:guide>
        <p15:guide id="7" orient="horz" pos="941" userDrawn="1">
          <p15:clr>
            <a:srgbClr val="A4A3A4"/>
          </p15:clr>
        </p15:guide>
        <p15:guide id="8" orient="horz" pos="1599" userDrawn="1">
          <p15:clr>
            <a:srgbClr val="A4A3A4"/>
          </p15:clr>
        </p15:guide>
        <p15:guide id="9" orient="horz" pos="2086">
          <p15:clr>
            <a:srgbClr val="A4A3A4"/>
          </p15:clr>
        </p15:guide>
        <p15:guide id="10" pos="2331">
          <p15:clr>
            <a:srgbClr val="A4A3A4"/>
          </p15:clr>
        </p15:guide>
        <p15:guide id="11" pos="726">
          <p15:clr>
            <a:srgbClr val="A4A3A4"/>
          </p15:clr>
        </p15:guide>
        <p15:guide id="12" pos="875">
          <p15:clr>
            <a:srgbClr val="A4A3A4"/>
          </p15:clr>
        </p15:guide>
        <p15:guide id="13" pos="1260">
          <p15:clr>
            <a:srgbClr val="A4A3A4"/>
          </p15:clr>
        </p15:guide>
        <p15:guide id="14" pos="1410">
          <p15:clr>
            <a:srgbClr val="A4A3A4"/>
          </p15:clr>
        </p15:guide>
        <p15:guide id="15" pos="1796">
          <p15:clr>
            <a:srgbClr val="A4A3A4"/>
          </p15:clr>
        </p15:guide>
        <p15:guide id="16" pos="1944">
          <p15:clr>
            <a:srgbClr val="A4A3A4"/>
          </p15:clr>
        </p15:guide>
        <p15:guide id="17" pos="2481">
          <p15:clr>
            <a:srgbClr val="A4A3A4"/>
          </p15:clr>
        </p15:guide>
        <p15:guide id="18" pos="2869">
          <p15:clr>
            <a:srgbClr val="A4A3A4"/>
          </p15:clr>
        </p15:guide>
        <p15:guide id="19" pos="3029">
          <p15:clr>
            <a:srgbClr val="A4A3A4"/>
          </p15:clr>
        </p15:guide>
        <p15:guide id="20" pos="3402">
          <p15:clr>
            <a:srgbClr val="A4A3A4"/>
          </p15:clr>
        </p15:guide>
        <p15:guide id="21" pos="3552">
          <p15:clr>
            <a:srgbClr val="A4A3A4"/>
          </p15:clr>
        </p15:guide>
        <p15:guide id="22" pos="3938">
          <p15:clr>
            <a:srgbClr val="A4A3A4"/>
          </p15:clr>
        </p15:guide>
        <p15:guide id="23" pos="4086">
          <p15:clr>
            <a:srgbClr val="A4A3A4"/>
          </p15:clr>
        </p15:guide>
        <p15:guide id="24" pos="4473">
          <p15:clr>
            <a:srgbClr val="A4A3A4"/>
          </p15:clr>
        </p15:guide>
        <p15:guide id="25" pos="4621">
          <p15:clr>
            <a:srgbClr val="A4A3A4"/>
          </p15:clr>
        </p15:guide>
        <p15:guide id="26" pos="5012" userDrawn="1">
          <p15:clr>
            <a:srgbClr val="A4A3A4"/>
          </p15:clr>
        </p15:guide>
        <p15:guide id="27" pos="5157">
          <p15:clr>
            <a:srgbClr val="A4A3A4"/>
          </p15:clr>
        </p15:guide>
        <p15:guide id="28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12121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06" autoAdjust="0"/>
    <p:restoredTop sz="86419" autoAdjust="0"/>
  </p:normalViewPr>
  <p:slideViewPr>
    <p:cSldViewPr snapToGrid="0">
      <p:cViewPr varScale="1">
        <p:scale>
          <a:sx n="150" d="100"/>
          <a:sy n="150" d="100"/>
        </p:scale>
        <p:origin x="184" y="416"/>
      </p:cViewPr>
      <p:guideLst>
        <p:guide orient="horz" pos="669"/>
        <p:guide pos="340"/>
        <p:guide orient="horz" pos="3028"/>
        <p:guide pos="5511"/>
        <p:guide orient="horz" pos="1349"/>
        <p:guide orient="horz" pos="2971"/>
        <p:guide orient="horz" pos="941"/>
        <p:guide orient="horz" pos="1599"/>
        <p:guide orient="horz" pos="2086"/>
        <p:guide pos="2331"/>
        <p:guide pos="726"/>
        <p:guide pos="875"/>
        <p:guide pos="1260"/>
        <p:guide pos="1410"/>
        <p:guide pos="1796"/>
        <p:guide pos="1944"/>
        <p:guide pos="2481"/>
        <p:guide pos="2869"/>
        <p:guide pos="3029"/>
        <p:guide pos="3402"/>
        <p:guide pos="3552"/>
        <p:guide pos="3938"/>
        <p:guide pos="4086"/>
        <p:guide pos="4473"/>
        <p:guide pos="4621"/>
        <p:guide pos="5012"/>
        <p:guide pos="5157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72" d="100"/>
          <a:sy n="172" d="100"/>
        </p:scale>
        <p:origin x="6552" y="208"/>
      </p:cViewPr>
      <p:guideLst>
        <p:guide orient="horz" pos="2880"/>
        <p:guide pos="2160"/>
      </p:guideLst>
    </p:cSldViewPr>
  </p:notesViewPr>
  <p:gridSpacing cx="1080136" cy="108013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4:34:00.478" idx="1">
    <p:pos x="-1227" y="-837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39749" y="2122487"/>
            <a:ext cx="5711825" cy="1189037"/>
          </a:xfrm>
          <a:prstGeom prst="rect">
            <a:avLst/>
          </a:prstGeom>
        </p:spPr>
        <p:txBody>
          <a:bodyPr lIns="0" tIns="0" rIns="0" bIns="0"/>
          <a:lstStyle>
            <a:lvl1pPr>
              <a:defRPr sz="2700" b="1">
                <a:solidFill>
                  <a:srgbClr val="404040"/>
                </a:solidFill>
                <a:latin typeface="+mn-lt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</a:rPr>
              <a:t>Presentation topic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749" y="3798267"/>
            <a:ext cx="5711825" cy="28468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fr-FR" dirty="0">
                <a:latin typeface="Arial" pitchFamily="34" charset="0"/>
                <a:cs typeface="Arial" pitchFamily="34" charset="0"/>
              </a:rPr>
              <a:t>Complementary information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39749" y="4212000"/>
            <a:ext cx="5711825" cy="21848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333333"/>
                </a:solidFill>
                <a:latin typeface="Arial" panose="020B0604020202020204" pitchFamily="34" charset="0"/>
                <a:ea typeface="Rosatom Light" pitchFamily="34" charset="-52"/>
                <a:cs typeface="Arial" pitchFamily="34" charset="0"/>
              </a:rPr>
              <a:t>Full Name</a:t>
            </a:r>
            <a:endParaRPr lang="ru-RU" sz="1400" b="1" dirty="0">
              <a:solidFill>
                <a:srgbClr val="333333"/>
              </a:solidFill>
              <a:latin typeface="Arial" panose="020B0604020202020204" pitchFamily="34" charset="0"/>
              <a:ea typeface="Rosatom Light" pitchFamily="34" charset="-52"/>
              <a:cs typeface="Arial" pitchFamily="34" charset="0"/>
            </a:endParaRP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9749" y="4428000"/>
            <a:ext cx="5711825" cy="28468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Position</a:t>
            </a:r>
            <a:endParaRPr lang="ru-RU" sz="1400" dirty="0">
              <a:solidFill>
                <a:srgbClr val="333333"/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5562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6"/>
            <a:ext cx="4014788" cy="24659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itchFamily="34" charset="0"/>
              <a:buNone/>
              <a:defRPr sz="12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Text</a:t>
            </a:r>
            <a:endParaRPr lang="ru-RU" sz="12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5" hasCustomPrompt="1"/>
          </p:nvPr>
        </p:nvSpPr>
        <p:spPr>
          <a:xfrm>
            <a:off x="4808538" y="1476375"/>
            <a:ext cx="3940175" cy="24569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Picture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9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6"/>
            <a:ext cx="4014788" cy="1237796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808538" y="1476376"/>
            <a:ext cx="3940175" cy="1237796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2815318"/>
            <a:ext cx="4014788" cy="123053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8538" y="2815318"/>
            <a:ext cx="3940175" cy="123053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040775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hart Placeholder 4"/>
          <p:cNvSpPr>
            <a:spLocks noGrp="1"/>
          </p:cNvSpPr>
          <p:nvPr>
            <p:ph type="chart" sz="quarter" idx="16" hasCustomPrompt="1"/>
          </p:nvPr>
        </p:nvSpPr>
        <p:spPr>
          <a:xfrm>
            <a:off x="539750" y="1476375"/>
            <a:ext cx="4014788" cy="18351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7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6" name="Chart Placeholder 4"/>
          <p:cNvSpPr>
            <a:spLocks noGrp="1"/>
          </p:cNvSpPr>
          <p:nvPr>
            <p:ph type="chart" sz="quarter" idx="17" hasCustomPrompt="1"/>
          </p:nvPr>
        </p:nvSpPr>
        <p:spPr>
          <a:xfrm>
            <a:off x="4808538" y="1476375"/>
            <a:ext cx="3940175" cy="18351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7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539750" y="3482975"/>
            <a:ext cx="4014788" cy="76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Text</a:t>
            </a:r>
            <a:endParaRPr lang="ru-RU" sz="12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4808538" y="3479346"/>
            <a:ext cx="3940174" cy="76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Text</a:t>
            </a:r>
            <a:endParaRPr lang="ru-RU" sz="12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409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39750" y="1476375"/>
            <a:ext cx="4014788" cy="28013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7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 hasCustomPrompt="1"/>
          </p:nvPr>
        </p:nvSpPr>
        <p:spPr>
          <a:xfrm>
            <a:off x="4808539" y="1476375"/>
            <a:ext cx="3940174" cy="28013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7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44547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art Placeholder 4"/>
          <p:cNvSpPr>
            <a:spLocks noGrp="1"/>
          </p:cNvSpPr>
          <p:nvPr>
            <p:ph type="chart" sz="quarter" idx="17" hasCustomPrompt="1"/>
          </p:nvPr>
        </p:nvSpPr>
        <p:spPr>
          <a:xfrm>
            <a:off x="4808537" y="1476375"/>
            <a:ext cx="3940175" cy="2507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7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5"/>
            <a:ext cx="4014788" cy="2458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charset="0"/>
              <a:buNone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4040775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sv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svg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00A239-104C-AB4B-B507-41E707F6092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199" y="439997"/>
            <a:ext cx="267328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1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351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D2F2F4-C704-E145-B8F5-A821599A85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FCA5C6-C462-014F-94DC-594B7B215F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73DB51-E485-E342-8696-0C13F170BF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F83882-4A70-FF49-977F-19A757C8E9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320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DDGlushko@rosatom-academy.r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EC005D4-C9A5-4D12-A81D-CC2137B83D83}"/>
              </a:ext>
            </a:extLst>
          </p:cNvPr>
          <p:cNvGrpSpPr/>
          <p:nvPr/>
        </p:nvGrpSpPr>
        <p:grpSpPr>
          <a:xfrm>
            <a:off x="1152524" y="431800"/>
            <a:ext cx="2115461" cy="596762"/>
            <a:chOff x="1152524" y="431800"/>
            <a:chExt cx="2115461" cy="596762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CECC18A0-6539-4616-BAFF-0E63A205BD5D}"/>
                </a:ext>
              </a:extLst>
            </p:cNvPr>
            <p:cNvSpPr/>
            <p:nvPr/>
          </p:nvSpPr>
          <p:spPr>
            <a:xfrm>
              <a:off x="1152524" y="431800"/>
              <a:ext cx="2115461" cy="596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21DB7C-2316-45B9-AA8C-F9928463FA52}"/>
                </a:ext>
              </a:extLst>
            </p:cNvPr>
            <p:cNvSpPr txBox="1"/>
            <p:nvPr/>
          </p:nvSpPr>
          <p:spPr>
            <a:xfrm>
              <a:off x="1186132" y="516835"/>
              <a:ext cx="15014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РОСАТОМ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2702007-2E4D-32C7-03D8-444705F12FE3}"/>
              </a:ext>
            </a:extLst>
          </p:cNvPr>
          <p:cNvSpPr txBox="1"/>
          <p:nvPr/>
        </p:nvSpPr>
        <p:spPr>
          <a:xfrm>
            <a:off x="246590" y="1862667"/>
            <a:ext cx="6847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/>
                <a:latin typeface="Helvetica Neue" panose="02000503000000020004" pitchFamily="2" charset="0"/>
              </a:rPr>
              <a:t>Совместные мероприятия с фондом «Талант и Успех» в рамках реализации Дорожной карты сотрудничества</a:t>
            </a:r>
            <a:endParaRPr lang="ru-RU" dirty="0">
              <a:effectLst/>
              <a:latin typeface="Helvetica Neue" panose="02000503000000020004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510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08" y="411633"/>
            <a:ext cx="6561138" cy="330200"/>
          </a:xfrm>
        </p:spPr>
        <p:txBody>
          <a:bodyPr/>
          <a:lstStyle/>
          <a:p>
            <a:r>
              <a:rPr lang="ru-RU" sz="1800" b="1" spc="100" dirty="0">
                <a:solidFill>
                  <a:schemeClr val="tx1"/>
                </a:solidFill>
                <a:latin typeface="Gilroy" panose="00000500000000000000" pitchFamily="2" charset="-52"/>
              </a:rPr>
              <a:t>Примеры модулей: </a:t>
            </a:r>
            <a:r>
              <a:rPr lang="ru-RU" sz="1600" cap="all" spc="100" dirty="0">
                <a:solidFill>
                  <a:schemeClr val="tx1"/>
                </a:solidFill>
                <a:latin typeface="Gilroy" panose="00000500000000000000" pitchFamily="2" charset="-52"/>
              </a:rPr>
              <a:t>Современные методы управления нелинейными системами</a:t>
            </a:r>
            <a:br>
              <a:rPr lang="ru-RU" sz="1600" cap="all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622C8B-DB65-BED7-22EC-16345B45B718}"/>
              </a:ext>
            </a:extLst>
          </p:cNvPr>
          <p:cNvSpPr txBox="1"/>
          <p:nvPr/>
        </p:nvSpPr>
        <p:spPr>
          <a:xfrm>
            <a:off x="151169" y="1851836"/>
            <a:ext cx="636932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Gilroy SemiBold" panose="00000700000000000000" pitchFamily="2" charset="-52"/>
              </a:rPr>
              <a:t>СОВРЕМЕННЫЕ ЗАДАЧ РОБОТОТЕХНИКИ И ТЕОРИИ УПРАВЛЕНИЯ. НОВЫЕ МЕТОДЫ ПОИСКА И ПРЕДСТАВЛЕНИЯ ВЫНУЖДЕННЫХ ДВИЖЕНИЙ МЕХАНИЧЕСКИХ СИСТЕМ, СОВМЕСТИМЫХ С ДИНАМИЧЕСКИМИ ОГРАНИЧЕНИЯМИ. МЕТОДЫ СИНТЕЗА ОБРАТНОЙ СВЯЗИ, ОБЕСПЕЧИВАЮЩИЕ ОРБИТАЛЬНУЮ СТАБИЛИЗАЦИИ ВЫНУЖДЕННЫХ ДВИЖЕНИЙ В ПРИСУТСТВИИ ОГРАНИЧЕНИЙ</a:t>
            </a:r>
          </a:p>
          <a:p>
            <a:endParaRPr lang="ru-RU" sz="1200" dirty="0">
              <a:latin typeface="Gilroy SemiBold" panose="00000700000000000000" pitchFamily="2" charset="-52"/>
            </a:endParaRPr>
          </a:p>
          <a:p>
            <a:r>
              <a:rPr lang="ru-RU" sz="1200" b="1" dirty="0">
                <a:latin typeface="Gilroy SemiBold" panose="00000700000000000000" pitchFamily="2" charset="-52"/>
              </a:rPr>
              <a:t>ШИРЯЕВ Антон Станиславович</a:t>
            </a:r>
            <a:r>
              <a:rPr lang="ru-RU" sz="1200" dirty="0">
                <a:latin typeface="Gilroy" panose="00000500000000000000" pitchFamily="2" charset="-52"/>
              </a:rPr>
              <a:t>, к.ф.-м.н., научный руководитель направления «Математическая робототехника» Научного центра информационных технологий и искусственного интеллекта АНО ВО «Университет Сириус», профессор Норвежского технологического университета</a:t>
            </a:r>
          </a:p>
          <a:p>
            <a:endParaRPr lang="ru-RU" sz="1200" b="1" dirty="0">
              <a:latin typeface="Gilroy" panose="00000500000000000000" pitchFamily="2" charset="-5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348168-FBDF-D1CD-9C75-D294DB44D8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42" t="11579" r="10978" b="8178"/>
          <a:stretch/>
        </p:blipFill>
        <p:spPr>
          <a:xfrm>
            <a:off x="6774227" y="2307323"/>
            <a:ext cx="961761" cy="945611"/>
          </a:xfrm>
          <a:prstGeom prst="ellipse">
            <a:avLst/>
          </a:prstGeom>
          <a:ln w="76200">
            <a:solidFill>
              <a:srgbClr val="777777"/>
            </a:solidFill>
          </a:ln>
        </p:spPr>
      </p:pic>
    </p:spTree>
    <p:extLst>
      <p:ext uri="{BB962C8B-B14F-4D97-AF65-F5344CB8AC3E}">
        <p14:creationId xmlns:p14="http://schemas.microsoft.com/office/powerpoint/2010/main" val="1397952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08" y="411633"/>
            <a:ext cx="6561138" cy="330200"/>
          </a:xfrm>
        </p:spPr>
        <p:txBody>
          <a:bodyPr/>
          <a:lstStyle/>
          <a:p>
            <a:r>
              <a:rPr lang="ru-RU" sz="1600" b="1" spc="100" dirty="0">
                <a:solidFill>
                  <a:schemeClr val="tx1"/>
                </a:solidFill>
                <a:latin typeface="Gilroy" panose="00000500000000000000" pitchFamily="2" charset="-52"/>
              </a:rPr>
              <a:t>СПАСИБО ЗА ВНИМАНИЕ!</a:t>
            </a:r>
            <a:br>
              <a:rPr lang="ru-RU" sz="1400" cap="all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cap="all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622C8B-DB65-BED7-22EC-16345B45B718}"/>
              </a:ext>
            </a:extLst>
          </p:cNvPr>
          <p:cNvSpPr txBox="1"/>
          <p:nvPr/>
        </p:nvSpPr>
        <p:spPr>
          <a:xfrm>
            <a:off x="151169" y="1851836"/>
            <a:ext cx="6369325" cy="2771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200" dirty="0">
                <a:latin typeface="Gilroy SemiBold" panose="00000700000000000000" pitchFamily="2" charset="-52"/>
              </a:rPr>
              <a:t>Даниил Глушко</a:t>
            </a:r>
          </a:p>
          <a:p>
            <a:pPr algn="l"/>
            <a:r>
              <a:rPr lang="ru-RU" sz="1200" dirty="0">
                <a:latin typeface="Gilroy SemiBold" panose="00000700000000000000" pitchFamily="2" charset="-52"/>
              </a:rPr>
              <a:t>АНО «Корпоративная Академия Росатома»                                                   </a:t>
            </a:r>
          </a:p>
          <a:p>
            <a:pPr algn="l"/>
            <a:r>
              <a:rPr lang="ru-RU" sz="1200" dirty="0">
                <a:latin typeface="Gilroy SemiBold" panose="00000700000000000000" pitchFamily="2" charset="-52"/>
              </a:rPr>
              <a:t>ул. </a:t>
            </a:r>
            <a:r>
              <a:rPr lang="ru-RU" sz="1200" dirty="0" err="1">
                <a:latin typeface="Gilroy SemiBold" panose="00000700000000000000" pitchFamily="2" charset="-52"/>
              </a:rPr>
              <a:t>Летниковская</a:t>
            </a:r>
            <a:r>
              <a:rPr lang="ru-RU" sz="1200" dirty="0">
                <a:latin typeface="Gilroy SemiBold" panose="00000700000000000000" pitchFamily="2" charset="-52"/>
              </a:rPr>
              <a:t>,  д.10, стр. 5, Москва, 115114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Руководитель проекта, Моб. тел.: +7 (999) 657 06 08, E-mail: </a:t>
            </a:r>
            <a:r>
              <a:rPr lang="ru-RU" sz="1200" dirty="0">
                <a:latin typeface="Gilroy SemiBold" panose="00000700000000000000" pitchFamily="2" charset="-52"/>
                <a:hlinkClick r:id="rId3" tooltip="mailto:DDGlushko@rosatom-academy.r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DDGlushko@rosatom-academy.ru</a:t>
            </a:r>
            <a:br>
              <a:rPr lang="ru-RU" sz="1200" dirty="0">
                <a:latin typeface="Gilroy SemiBold" panose="00000700000000000000" pitchFamily="2" charset="-52"/>
              </a:rPr>
            </a:br>
            <a:br>
              <a:rPr lang="ru-RU" sz="1200" dirty="0">
                <a:latin typeface="Gilroy SemiBold" panose="00000700000000000000" pitchFamily="2" charset="-52"/>
              </a:rPr>
            </a:br>
            <a:r>
              <a:rPr lang="ru-RU" sz="1200" dirty="0">
                <a:latin typeface="Gilroy SemiBold" panose="00000700000000000000" pitchFamily="2" charset="-52"/>
              </a:rPr>
              <a:t>Наталья Луковникова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АНО ВО «Университет Сириус»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Олимпийский пр-т, д. 1, Федеральная территория «Сириус», 354340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Старший специалист Научного центра информационных технологий и искусственного интеллекта, Направление «Математическая робототехника», Моб. тел.: +7 (921) 328 71 87, </a:t>
            </a:r>
            <a:r>
              <a:rPr lang="en" sz="1200" dirty="0"/>
              <a:t>E-mail: </a:t>
            </a:r>
            <a:r>
              <a:rPr lang="en" sz="1200" dirty="0" err="1"/>
              <a:t>lukovnikova.nm@talantiuspeh.ru</a:t>
            </a:r>
            <a:endParaRPr lang="en" sz="1200" dirty="0"/>
          </a:p>
          <a:p>
            <a:pPr>
              <a:lnSpc>
                <a:spcPct val="106000"/>
              </a:lnSpc>
              <a:spcAft>
                <a:spcPts val="1200"/>
              </a:spcAft>
            </a:pPr>
            <a:endParaRPr lang="ru-RU" sz="1200" dirty="0">
              <a:latin typeface="Gilroy SemiBold" panose="00000700000000000000" pitchFamily="2" charset="-52"/>
            </a:endParaRPr>
          </a:p>
          <a:p>
            <a:endParaRPr lang="ru-RU" sz="1200" b="1" dirty="0">
              <a:latin typeface="Gilroy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67419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3EDA88-71D5-4680-AD1B-C1A43AB099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0BC09E7-6A05-B5E1-E967-4903B2A51403}"/>
              </a:ext>
            </a:extLst>
          </p:cNvPr>
          <p:cNvSpPr txBox="1"/>
          <p:nvPr/>
        </p:nvSpPr>
        <p:spPr>
          <a:xfrm>
            <a:off x="286248" y="950385"/>
            <a:ext cx="6814639" cy="1624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cap="all" dirty="0">
                <a:latin typeface="Gilroy" panose="00000500000000000000" pitchFamily="2" charset="-52"/>
              </a:rPr>
              <a:t>Научно-технологический университет «Сириус»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cap="all" dirty="0">
                <a:latin typeface="Gilroy" panose="00000500000000000000" pitchFamily="2" charset="-52"/>
              </a:rPr>
              <a:t>создан Образовательным Фондом «Талант и успех»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cap="all" dirty="0">
                <a:latin typeface="Gilroy" panose="00000500000000000000" pitchFamily="2" charset="-52"/>
              </a:rPr>
              <a:t>по поручению Президента Российской Федерации,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cap="all" dirty="0">
                <a:latin typeface="Gilroy" panose="00000500000000000000" pitchFamily="2" charset="-52"/>
              </a:rPr>
              <a:t>Председателя Попечительского совета Фонда Владимира Владимировича Путина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cap="all" dirty="0">
                <a:latin typeface="Gilroy" panose="00000500000000000000" pitchFamily="2" charset="-52"/>
              </a:rPr>
              <a:t>1 июля 2019 года</a:t>
            </a:r>
            <a:endParaRPr lang="ru-RU" sz="1400" dirty="0"/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D6FA51A2-AAD1-6049-A0CA-376D55460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72" y="2700867"/>
            <a:ext cx="4726487" cy="1073711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FE4CB9BD-4FA7-8B60-C03C-FD3C805C28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472" y="3900192"/>
            <a:ext cx="3149106" cy="108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726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6533"/>
            <a:ext cx="6561138" cy="330200"/>
          </a:xfrm>
        </p:spPr>
        <p:txBody>
          <a:bodyPr/>
          <a:lstStyle/>
          <a:p>
            <a:pPr algn="ctr"/>
            <a:r>
              <a:rPr lang="ru-RU" sz="1600" b="1" kern="1100" dirty="0">
                <a:latin typeface="Gilroy" panose="00000500000000000000" pitchFamily="2" charset="-52"/>
              </a:rPr>
              <a:t>Направление: </a:t>
            </a:r>
            <a:br>
              <a:rPr lang="ru-RU" sz="1600" b="1" kern="1100" dirty="0">
                <a:latin typeface="Gilroy" panose="00000500000000000000" pitchFamily="2" charset="-52"/>
              </a:rPr>
            </a:br>
            <a:r>
              <a:rPr lang="ru-RU" sz="1600" kern="1100" dirty="0">
                <a:latin typeface="Gilroy" panose="00000500000000000000" pitchFamily="2" charset="-52"/>
              </a:rPr>
              <a:t>«МАТЕМАТИЧЕСКАЯ РОБОТОТЕХНИКА И ИСКУССТВЕННЫЙ ИНТЕЛЛЕКТ»</a:t>
            </a:r>
            <a:br>
              <a:rPr lang="ru-RU" sz="1600" kern="1100" dirty="0">
                <a:latin typeface="Gilroy" panose="00000500000000000000" pitchFamily="2" charset="-52"/>
              </a:rPr>
            </a:br>
            <a:r>
              <a:rPr lang="ru-RU" b="1" kern="1100" dirty="0">
                <a:solidFill>
                  <a:schemeClr val="bg1"/>
                </a:solidFill>
                <a:latin typeface="Gilroy" panose="00000500000000000000" pitchFamily="2" charset="-52"/>
              </a:rPr>
              <a:t> Направление: </a:t>
            </a:r>
            <a: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  <a:t>«</a:t>
            </a:r>
            <a:r>
              <a:rPr lang="ru-RU" sz="2400" kern="1100" dirty="0">
                <a:solidFill>
                  <a:schemeClr val="bg1"/>
                </a:solidFill>
                <a:latin typeface="Gilroy" panose="00000500000000000000" pitchFamily="2" charset="-52"/>
              </a:rPr>
              <a:t>МАТЕМАТИЧЕСКАЯ РОБОТОТЕХНИКА И ИСКУССТВЕННЫЙ ИНТЕЛЛЕКТ</a:t>
            </a:r>
            <a: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  <a:t>»</a:t>
            </a:r>
            <a:b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</a:br>
            <a: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  <a:t>»</a:t>
            </a:r>
            <a:b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</a:b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DC06A4-4F01-93B2-12CF-885EBE8C5395}"/>
              </a:ext>
            </a:extLst>
          </p:cNvPr>
          <p:cNvSpPr txBox="1"/>
          <p:nvPr/>
        </p:nvSpPr>
        <p:spPr>
          <a:xfrm>
            <a:off x="233691" y="1492892"/>
            <a:ext cx="7377842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ts val="3000"/>
              </a:lnSpc>
              <a:buNone/>
            </a:pPr>
            <a:r>
              <a:rPr lang="ru-RU" sz="1200" b="1" dirty="0">
                <a:latin typeface="Gilroy" panose="00000500000000000000" pitchFamily="2" charset="-52"/>
              </a:rPr>
              <a:t>НАПРАВЛЕНИЕ ПРОВОДИТ ИССЛЕДОВАНИЯ И СОЗДАЕТ СОВРЕМЕННЫЕ РОБОТОТЕХНИЧЕСКИЕ СИСТЕМЫ, ОПИРАЯСЬ НА МЕТОДЫ ТЕОРИИ ОПТИМИЗАЦИИ И УПРАВЛЕНИЯ, ВКЛЮЧАЯ ТЕХНОЛОГИИ ИСКУССТВЕННОГО ИНТЕЛЛЕКТА</a:t>
            </a:r>
          </a:p>
          <a:p>
            <a:pPr marL="0" indent="0">
              <a:buNone/>
            </a:pPr>
            <a:endParaRPr lang="en-US" sz="1200" b="1" dirty="0">
              <a:latin typeface="Gilroy" panose="00000500000000000000" pitchFamily="2" charset="-52"/>
            </a:endParaRP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Направления исследований:</a:t>
            </a:r>
          </a:p>
          <a:p>
            <a:pPr marL="0" indent="0">
              <a:buNone/>
            </a:pPr>
            <a:r>
              <a:rPr lang="ru-RU" sz="1200" dirty="0">
                <a:latin typeface="Gilroy" panose="00000500000000000000" pitchFamily="2" charset="-52"/>
              </a:rPr>
              <a:t>Поиск, реконструкция и параметрическое представление библиотек реализуемых движений робототехнической системы, совместимых с заданными ограничениями</a:t>
            </a:r>
          </a:p>
          <a:p>
            <a:pPr marL="0" indent="0">
              <a:buNone/>
            </a:pPr>
            <a:r>
              <a:rPr lang="ru-RU" sz="1200" dirty="0">
                <a:latin typeface="Gilroy" panose="00000500000000000000" pitchFamily="2" charset="-52"/>
              </a:rPr>
              <a:t>Поиск и реализация гибридных архитектур системы управления роботом, обеспечивающих робастную стабилизацию найденных вынужденных движений по выходу и адаптивность к изменениям условий функционирования</a:t>
            </a:r>
          </a:p>
          <a:p>
            <a:pPr marL="0" indent="0">
              <a:buNone/>
            </a:pPr>
            <a:r>
              <a:rPr lang="ru-RU" sz="1200" dirty="0">
                <a:latin typeface="Gilroy" panose="00000500000000000000" pitchFamily="2" charset="-52"/>
              </a:rPr>
              <a:t>Апробация и развитие результатов для создания масштабируемой технологии управления движением робототехнических систем при выполнении контактных операций</a:t>
            </a:r>
          </a:p>
        </p:txBody>
      </p:sp>
    </p:spTree>
    <p:extLst>
      <p:ext uri="{BB962C8B-B14F-4D97-AF65-F5344CB8AC3E}">
        <p14:creationId xmlns:p14="http://schemas.microsoft.com/office/powerpoint/2010/main" val="1010075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spc="100" dirty="0">
                <a:latin typeface="Gilroy" panose="00000500000000000000" pitchFamily="2" charset="-52"/>
              </a:rPr>
              <a:t>7 апреля - 22 апреля: </a:t>
            </a:r>
            <a:r>
              <a:rPr lang="ru-RU" sz="1600" spc="100" dirty="0">
                <a:latin typeface="Gilroy" panose="00000500000000000000" pitchFamily="2" charset="-52"/>
              </a:rPr>
              <a:t>ВЕСЕННЯЯ ШКОЛА РОБОТОТЕХНИКИ</a:t>
            </a:r>
            <a:br>
              <a:rPr lang="ru-RU" sz="1400" spc="100" dirty="0">
                <a:latin typeface="Gilroy" panose="00000500000000000000" pitchFamily="2" charset="-52"/>
              </a:rPr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1258538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ru-RU" sz="1200" b="1" spc="100" dirty="0">
                <a:latin typeface="Gilroy SemiBold" panose="00000700000000000000" pitchFamily="2" charset="-52"/>
              </a:rPr>
              <a:t>В ПРОГРАММЕ ШКОЛЫ: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Современные подходы и методы исследования актуальных проблем механики, робототехники и теории управления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Современные методы робастного управления движением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Постановка актуальных тематических задач в приложениях и использование современных аналитических и численных методов их решения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Задачи и приложения мобильной робототехники, задачи планирования и управления движением робототехнических систем с ограничениями, задачи моделирования и построения робототехнических систем, обладающих элементами автономности и адаптивности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Актуальные практические задачи, проекты и исследования, проводимые промышленными компаниями - партнерами Университета</a:t>
            </a:r>
          </a:p>
        </p:txBody>
      </p:sp>
    </p:spTree>
    <p:extLst>
      <p:ext uri="{BB962C8B-B14F-4D97-AF65-F5344CB8AC3E}">
        <p14:creationId xmlns:p14="http://schemas.microsoft.com/office/powerpoint/2010/main" val="182025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Школа</a:t>
            </a:r>
            <a:r>
              <a:rPr lang="ru-RU" sz="1600" dirty="0"/>
              <a:t> Робототехники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3AD3D7-A08B-E039-0FCA-6559F43CD392}"/>
              </a:ext>
            </a:extLst>
          </p:cNvPr>
          <p:cNvSpPr txBox="1"/>
          <p:nvPr/>
        </p:nvSpPr>
        <p:spPr>
          <a:xfrm>
            <a:off x="270933" y="1478846"/>
            <a:ext cx="457200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Программа конференции </a:t>
            </a:r>
            <a:r>
              <a:rPr lang="ru-RU" sz="1200" dirty="0">
                <a:latin typeface="Gilroy" panose="00000500000000000000" pitchFamily="2" charset="-52"/>
              </a:rPr>
              <a:t>разработана при участии экспертов ГК «Росатом» и поддержке Уральского математического центра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Цель конференции </a:t>
            </a:r>
            <a:r>
              <a:rPr lang="ru-RU" sz="1200" dirty="0">
                <a:latin typeface="Gilroy" panose="00000500000000000000" pitchFamily="2" charset="-52"/>
              </a:rPr>
              <a:t>– обмен компетенциями, знакомство с новыми идеями, подходами, алгоритмами и техническими результатами, которые применяются при разработке робототехнических приложений, моделировании робототехнических систем и калибровке моделей, синтезе систем управления робототехническими системами, а также апробации и использовании робототехнических систем в приложениях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По итогам конференции издан научный сборник: </a:t>
            </a:r>
            <a:r>
              <a:rPr lang="ru-RU" sz="1200" dirty="0">
                <a:latin typeface="Gilroy" panose="00000500000000000000" pitchFamily="2" charset="-52"/>
              </a:rPr>
              <a:t>Научная конференция «Летняя школа робототехники в Сириусе–2022»: Тезисы студенческих докладов. — М.-Ижевск: Институт компьютерных исследований, 2022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17645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3AD3D7-A08B-E039-0FCA-6559F43CD392}"/>
              </a:ext>
            </a:extLst>
          </p:cNvPr>
          <p:cNvSpPr txBox="1"/>
          <p:nvPr/>
        </p:nvSpPr>
        <p:spPr>
          <a:xfrm>
            <a:off x="270933" y="1478846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000" b="1" dirty="0"/>
              <a:t>100</a:t>
            </a:r>
            <a:r>
              <a:rPr lang="ru-RU" sz="1200" dirty="0"/>
              <a:t> Участников из</a:t>
            </a:r>
            <a:r>
              <a:rPr lang="ru-RU" sz="2000" b="1" dirty="0"/>
              <a:t> 36 </a:t>
            </a:r>
            <a:r>
              <a:rPr lang="ru-RU" sz="1200" dirty="0"/>
              <a:t>регионов России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2000" b="1" dirty="0"/>
              <a:t>29</a:t>
            </a:r>
            <a:r>
              <a:rPr lang="ru-RU" sz="1200" dirty="0"/>
              <a:t> Спикеров в том числе из</a:t>
            </a:r>
            <a:r>
              <a:rPr lang="ru-RU" sz="2000" b="1" dirty="0"/>
              <a:t> 7 </a:t>
            </a:r>
            <a:r>
              <a:rPr lang="ru-RU" sz="1200" dirty="0"/>
              <a:t>зарубежных университетов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2000" b="1" dirty="0"/>
              <a:t>42</a:t>
            </a:r>
            <a:r>
              <a:rPr lang="ru-RU" sz="1200" dirty="0"/>
              <a:t> Доклада в том числе </a:t>
            </a:r>
            <a:r>
              <a:rPr lang="ru-RU" sz="2000" b="1" dirty="0"/>
              <a:t>38</a:t>
            </a:r>
            <a:r>
              <a:rPr lang="ru-RU" sz="1200" dirty="0"/>
              <a:t> докладов на </a:t>
            </a:r>
            <a:r>
              <a:rPr lang="ru-RU" sz="2000" b="1" dirty="0"/>
              <a:t>3</a:t>
            </a:r>
            <a:r>
              <a:rPr lang="ru-RU" sz="1200" dirty="0"/>
              <a:t> </a:t>
            </a:r>
            <a:r>
              <a:rPr lang="ru-RU" sz="1200" dirty="0" err="1"/>
              <a:t>постерных</a:t>
            </a:r>
            <a:r>
              <a:rPr lang="ru-RU" sz="1200" dirty="0"/>
              <a:t> сессиях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73002B-2509-A5B4-748A-CB6BF098F327}"/>
              </a:ext>
            </a:extLst>
          </p:cNvPr>
          <p:cNvSpPr txBox="1"/>
          <p:nvPr/>
        </p:nvSpPr>
        <p:spPr>
          <a:xfrm>
            <a:off x="2528888" y="3146803"/>
            <a:ext cx="4572000" cy="13764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latin typeface="Gilroy" panose="00000500000000000000" pitchFamily="2" charset="-52"/>
              </a:rPr>
              <a:t>Для кого:</a:t>
            </a:r>
            <a:br>
              <a:rPr lang="ru-RU" sz="1200" dirty="0">
                <a:latin typeface="Gilroy" panose="00000500000000000000" pitchFamily="2" charset="-52"/>
              </a:rPr>
            </a:br>
            <a:br>
              <a:rPr lang="ru-RU" sz="1200" dirty="0">
                <a:latin typeface="Gilroy" panose="00000500000000000000" pitchFamily="2" charset="-52"/>
              </a:rPr>
            </a:br>
            <a:r>
              <a:rPr lang="ru-RU" sz="1200" dirty="0">
                <a:latin typeface="Gilroy" panose="00000500000000000000" pitchFamily="2" charset="-52"/>
              </a:rPr>
              <a:t>Для студентов 4-го курса бакалавриата, магистрантов и аспирантов</a:t>
            </a:r>
            <a:endParaRPr lang="en-US" sz="1200" dirty="0">
              <a:latin typeface="Gilroy" panose="00000500000000000000" pitchFamily="2" charset="-52"/>
            </a:endParaRPr>
          </a:p>
          <a:p>
            <a:pPr marL="0" indent="0">
              <a:lnSpc>
                <a:spcPct val="80000"/>
              </a:lnSpc>
              <a:buNone/>
            </a:pPr>
            <a:br>
              <a:rPr lang="ru-RU" sz="1200" dirty="0">
                <a:latin typeface="Gilroy" panose="00000500000000000000" pitchFamily="2" charset="-52"/>
              </a:rPr>
            </a:br>
            <a:r>
              <a:rPr lang="ru-RU" sz="1200" dirty="0">
                <a:latin typeface="Gilroy" panose="00000500000000000000" pitchFamily="2" charset="-52"/>
              </a:rPr>
              <a:t>Конкурсный отбор</a:t>
            </a:r>
            <a:br>
              <a:rPr lang="ru-RU" sz="1200" dirty="0">
                <a:latin typeface="Gilroy" panose="00000500000000000000" pitchFamily="2" charset="-52"/>
              </a:rPr>
            </a:br>
            <a:endParaRPr lang="en-US" sz="1200" dirty="0">
              <a:latin typeface="Gilroy" panose="00000500000000000000" pitchFamily="2" charset="-5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1200" dirty="0">
                <a:latin typeface="Gilroy" panose="00000500000000000000" pitchFamily="2" charset="-52"/>
              </a:rPr>
              <a:t>Проезд, проживание и сама программа </a:t>
            </a:r>
            <a:r>
              <a:rPr lang="ru-RU" sz="1200" b="1" dirty="0">
                <a:latin typeface="Gilroy" panose="00000500000000000000" pitchFamily="2" charset="-52"/>
              </a:rPr>
              <a:t>БЕСПЛАТНЫ</a:t>
            </a:r>
            <a:r>
              <a:rPr lang="ru-RU" sz="1200" dirty="0">
                <a:latin typeface="Gilroy" panose="00000500000000000000" pitchFamily="2" charset="-52"/>
              </a:rPr>
              <a:t> для</a:t>
            </a:r>
            <a:br>
              <a:rPr lang="ru-RU" sz="1200" dirty="0">
                <a:latin typeface="Gilroy" panose="00000500000000000000" pitchFamily="2" charset="-52"/>
              </a:rPr>
            </a:br>
            <a:r>
              <a:rPr lang="ru-RU" sz="1200" dirty="0">
                <a:latin typeface="Gilroy" panose="00000500000000000000" pitchFamily="2" charset="-52"/>
              </a:rPr>
              <a:t> участников и </a:t>
            </a:r>
            <a:r>
              <a:rPr lang="ru-RU" sz="1200" b="1" dirty="0">
                <a:latin typeface="Gilroy" panose="00000500000000000000" pitchFamily="2" charset="-52"/>
              </a:rPr>
              <a:t>компенсируются за счет ГК РОСАТОМ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38C28F-76EB-9A9C-8EC3-E791F7FCFF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23" t="40734" r="27908" b="41422"/>
          <a:stretch/>
        </p:blipFill>
        <p:spPr>
          <a:xfrm>
            <a:off x="1113606" y="353623"/>
            <a:ext cx="2649058" cy="77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0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50" y="604308"/>
            <a:ext cx="6561138" cy="330200"/>
          </a:xfrm>
        </p:spPr>
        <p:txBody>
          <a:bodyPr/>
          <a:lstStyle/>
          <a:p>
            <a:r>
              <a:rPr lang="ru-RU" sz="2400" dirty="0">
                <a:latin typeface="Gilroy SemiBold" panose="00000700000000000000" pitchFamily="2" charset="-52"/>
              </a:rPr>
              <a:t>Подробнее об участии в Школе Робототехники:</a:t>
            </a:r>
            <a:br>
              <a:rPr lang="ru-RU" sz="2400" b="1" dirty="0">
                <a:latin typeface="Gilroy SemiBold" panose="00000700000000000000" pitchFamily="2" charset="-52"/>
              </a:rPr>
            </a:b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5F5D396-01AB-79D3-C8BF-9851298E9F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822" y="1194065"/>
            <a:ext cx="35560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09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02" y="486904"/>
            <a:ext cx="6561138" cy="330200"/>
          </a:xfrm>
        </p:spPr>
        <p:txBody>
          <a:bodyPr/>
          <a:lstStyle/>
          <a:p>
            <a:r>
              <a:rPr lang="ru-RU" sz="1600" b="1" kern="1100" dirty="0">
                <a:solidFill>
                  <a:schemeClr val="tx1"/>
                </a:solidFill>
                <a:latin typeface="Gilroy" panose="00000500000000000000" pitchFamily="2" charset="-52"/>
              </a:rPr>
              <a:t>Сетевое взаимодействие с университетами: </a:t>
            </a:r>
            <a: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  <a:t>модульная система </a:t>
            </a:r>
            <a:br>
              <a:rPr lang="ru-RU" sz="11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400" spc="100" dirty="0">
                <a:latin typeface="Gilroy" panose="00000500000000000000" pitchFamily="2" charset="-52"/>
              </a:rPr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3000"/>
              </a:lnSpc>
              <a:buNone/>
            </a:pPr>
            <a:r>
              <a:rPr lang="ru-RU" sz="1200" b="1" cap="all" dirty="0">
                <a:latin typeface="Gilroy" panose="00000500000000000000" pitchFamily="2" charset="-52"/>
              </a:rPr>
              <a:t>Система сетевого взаимодействия между вузами, научными институтами и индустриальными партнерами РАСШИРЯЕТ доступ обучающихся из разных субъектов к востребованным программам высшего образования </a:t>
            </a:r>
          </a:p>
          <a:p>
            <a:pPr marL="0" indent="0" algn="ctr">
              <a:lnSpc>
                <a:spcPts val="3000"/>
              </a:lnSpc>
              <a:buNone/>
            </a:pPr>
            <a:endParaRPr lang="en-US" sz="1200" b="1" cap="all" dirty="0">
              <a:latin typeface="Gilroy" panose="00000500000000000000" pitchFamily="2" charset="-52"/>
            </a:endParaRP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Форматы реализации модульной системы: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Включение модулей НТУ «Сириус» в состав дисциплин по обмену на основе договора </a:t>
            </a:r>
            <a:r>
              <a:rPr lang="ru-RU" sz="1200" dirty="0">
                <a:latin typeface="Gilroy" panose="00000500000000000000" pitchFamily="2" charset="-52"/>
              </a:rPr>
              <a:t>– позволяет расширить образовательные маршруты студентов при проектировании своих индивидуальных образовательных траекторий, получить дополнительные компетенции в рамках обучения по своей образовательной программе без отрыва от образовательной программы и повысить качество реализации образовательных программ университета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Запуск сетевой образовательной программы</a:t>
            </a:r>
            <a:r>
              <a:rPr lang="ru-RU" sz="1200" dirty="0">
                <a:latin typeface="Gilroy" panose="00000500000000000000" pitchFamily="2" charset="-52"/>
              </a:rPr>
              <a:t> по направлению подготовки «Мехатроника и робототехника», программа магистратуры 15.04.06.04 «Робототехника»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Посещение модулей НТУ «Сириус» без заключения договора </a:t>
            </a:r>
            <a:r>
              <a:rPr lang="ru-RU" sz="1200" dirty="0">
                <a:latin typeface="Gilroy" panose="00000500000000000000" pitchFamily="2" charset="-52"/>
              </a:rPr>
              <a:t>с получением сертификата о прохождении образовательной программы</a:t>
            </a:r>
          </a:p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49808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08" y="411633"/>
            <a:ext cx="6561138" cy="330200"/>
          </a:xfrm>
        </p:spPr>
        <p:txBody>
          <a:bodyPr/>
          <a:lstStyle/>
          <a:p>
            <a:r>
              <a:rPr lang="ru-RU" sz="1600" b="1" kern="1100" dirty="0">
                <a:solidFill>
                  <a:schemeClr val="tx1"/>
                </a:solidFill>
                <a:latin typeface="Gilroy" panose="00000500000000000000" pitchFamily="2" charset="-52"/>
              </a:rPr>
              <a:t>Сетевое взаимодействие с университетами: </a:t>
            </a:r>
            <a:r>
              <a:rPr lang="ru-RU" sz="1600" kern="1100" cap="all" dirty="0" err="1">
                <a:solidFill>
                  <a:schemeClr val="tx1"/>
                </a:solidFill>
                <a:latin typeface="Gilroy" panose="00000500000000000000" pitchFamily="2" charset="-52"/>
              </a:rPr>
              <a:t>нту</a:t>
            </a:r>
            <a: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  <a:t> «</a:t>
            </a:r>
            <a:r>
              <a:rPr lang="ru-RU" sz="1600" kern="1100" cap="all" dirty="0" err="1">
                <a:solidFill>
                  <a:schemeClr val="tx1"/>
                </a:solidFill>
                <a:latin typeface="Gilroy" panose="00000500000000000000" pitchFamily="2" charset="-52"/>
              </a:rPr>
              <a:t>сириус</a:t>
            </a:r>
            <a: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  <a:t>» и СПБПУ Петра великого</a:t>
            </a: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4AC5964-796D-BD0E-06EF-FDED91BF9E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38" r="4161"/>
          <a:stretch/>
        </p:blipFill>
        <p:spPr>
          <a:xfrm>
            <a:off x="1317829" y="1888765"/>
            <a:ext cx="5010147" cy="3144062"/>
          </a:xfrm>
          <a:prstGeom prst="ellipse">
            <a:avLst/>
          </a:prstGeom>
          <a:ln w="76200">
            <a:solidFill>
              <a:srgbClr val="777777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622C8B-DB65-BED7-22EC-16345B45B718}"/>
              </a:ext>
            </a:extLst>
          </p:cNvPr>
          <p:cNvSpPr txBox="1"/>
          <p:nvPr/>
        </p:nvSpPr>
        <p:spPr>
          <a:xfrm>
            <a:off x="343195" y="937436"/>
            <a:ext cx="63693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>
                <a:latin typeface="Gilroy" panose="00000500000000000000" pitchFamily="2" charset="-52"/>
              </a:rPr>
              <a:t>Июнь 2022 года</a:t>
            </a:r>
            <a:r>
              <a:rPr lang="ru-RU" sz="1200" b="1" cap="all" dirty="0">
                <a:latin typeface="Gilroy" panose="00000500000000000000" pitchFamily="2" charset="-52"/>
              </a:rPr>
              <a:t>:</a:t>
            </a:r>
          </a:p>
          <a:p>
            <a:r>
              <a:rPr lang="ru-RU" sz="1200" b="1" dirty="0">
                <a:latin typeface="Gilroy" panose="00000500000000000000" pitchFamily="2" charset="-52"/>
              </a:rPr>
              <a:t>НТУ «СИРИУС» и СПБПУ ПЕТРА ВЕЛИКОГО </a:t>
            </a:r>
            <a:r>
              <a:rPr lang="ru-RU" sz="1200" dirty="0">
                <a:latin typeface="Gilroy" panose="00000500000000000000" pitchFamily="2" charset="-52"/>
              </a:rPr>
              <a:t>заключили соглашения о сетевом взаимодействии. Документы подписали проректор по образовательной деятельности </a:t>
            </a:r>
            <a:r>
              <a:rPr lang="ru-RU" sz="1200" b="1" dirty="0">
                <a:latin typeface="Gilroy" panose="00000500000000000000" pitchFamily="2" charset="-52"/>
              </a:rPr>
              <a:t>СПБПУ ЕЛЕНА РАЗИНКИНА </a:t>
            </a:r>
            <a:r>
              <a:rPr lang="ru-RU" sz="1200" dirty="0">
                <a:latin typeface="Gilroy" panose="00000500000000000000" pitchFamily="2" charset="-52"/>
              </a:rPr>
              <a:t>и проректор по образованию </a:t>
            </a:r>
            <a:r>
              <a:rPr lang="ru-RU" sz="1200" b="1" dirty="0">
                <a:latin typeface="Gilroy" panose="00000500000000000000" pitchFamily="2" charset="-52"/>
              </a:rPr>
              <a:t>НТУ «Сириус» ЛИЛИЯ КИРЬЯНОВА</a:t>
            </a:r>
          </a:p>
        </p:txBody>
      </p:sp>
    </p:spTree>
    <p:extLst>
      <p:ext uri="{BB962C8B-B14F-4D97-AF65-F5344CB8AC3E}">
        <p14:creationId xmlns:p14="http://schemas.microsoft.com/office/powerpoint/2010/main" val="100002503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541B8C7B-4633-2E45-B746-A05B8E1543F8}"/>
    </a:ext>
  </a:extLst>
</a:theme>
</file>

<file path=ppt/theme/theme2.xml><?xml version="1.0" encoding="utf-8"?>
<a:theme xmlns:a="http://schemas.openxmlformats.org/drawingml/2006/main" name="Divider slid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6BE6B458-93C6-814D-A81B-47849E6A55A1}"/>
    </a:ext>
  </a:extLst>
</a:theme>
</file>

<file path=ppt/theme/theme3.xml><?xml version="1.0" encoding="utf-8"?>
<a:theme xmlns:a="http://schemas.openxmlformats.org/drawingml/2006/main" name="Text pictur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4.xml><?xml version="1.0" encoding="utf-8"?>
<a:theme xmlns:a="http://schemas.openxmlformats.org/drawingml/2006/main" name="Text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5.xml><?xml version="1.0" encoding="utf-8"?>
<a:theme xmlns:a="http://schemas.openxmlformats.org/drawingml/2006/main" name="Chart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6.xml><?xml version="1.0" encoding="utf-8"?>
<a:theme xmlns:a="http://schemas.openxmlformats.org/drawingml/2006/main" name="Text chart">
  <a:themeElements>
    <a:clrScheme name="RA1">
      <a:dk1>
        <a:srgbClr val="414042"/>
      </a:dk1>
      <a:lt1>
        <a:sysClr val="window" lastClr="FFFFFF"/>
      </a:lt1>
      <a:dk2>
        <a:srgbClr val="FFFFFF"/>
      </a:dk2>
      <a:lt2>
        <a:srgbClr val="FFFFFF"/>
      </a:lt2>
      <a:accent1>
        <a:srgbClr val="F0A600"/>
      </a:accent1>
      <a:accent2>
        <a:srgbClr val="EE6C23"/>
      </a:accent2>
      <a:accent3>
        <a:srgbClr val="B22174"/>
      </a:accent3>
      <a:accent4>
        <a:srgbClr val="025EA1"/>
      </a:accent4>
      <a:accent5>
        <a:srgbClr val="6CACE4"/>
      </a:accent5>
      <a:accent6>
        <a:srgbClr val="259789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7.xml><?xml version="1.0" encoding="utf-8"?>
<a:theme xmlns:a="http://schemas.openxmlformats.org/drawingml/2006/main" name="Final slid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00DAE905-2894-9645-87E8-4A089C61D1E7}" vid="{BB001172-481D-5B4F-A54A-4F845D4C8301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Presentation_16x9_white_template</Template>
  <TotalTime>806</TotalTime>
  <Words>783</Words>
  <Application>Microsoft Macintosh PowerPoint</Application>
  <PresentationFormat>Произвольный</PresentationFormat>
  <Paragraphs>67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Arial</vt:lpstr>
      <vt:lpstr>Calibri</vt:lpstr>
      <vt:lpstr>Gilroy</vt:lpstr>
      <vt:lpstr>Gilroy SemiBold</vt:lpstr>
      <vt:lpstr>Helvetica Neue</vt:lpstr>
      <vt:lpstr>Title slide</vt:lpstr>
      <vt:lpstr>Divider slide</vt:lpstr>
      <vt:lpstr>Text picture</vt:lpstr>
      <vt:lpstr>Text</vt:lpstr>
      <vt:lpstr>Chart</vt:lpstr>
      <vt:lpstr>Text chart</vt:lpstr>
      <vt:lpstr>Final slide</vt:lpstr>
      <vt:lpstr>  </vt:lpstr>
      <vt:lpstr>Презентация PowerPoint</vt:lpstr>
      <vt:lpstr>Направление:  «МАТЕМАТИЧЕСКАЯ РОБОТОТЕХНИКА И ИСКУССТВЕННЫЙ ИНТЕЛЛЕКТ»  Направление: «МАТЕМАТИЧЕСКАЯ РОБОТОТЕХНИКА И ИСКУССТВЕННЫЙ ИНТЕЛЛЕКТ» » </vt:lpstr>
      <vt:lpstr>7 апреля - 22 апреля: ВЕСЕННЯЯ ШКОЛА РОБОТОТЕХНИКИ </vt:lpstr>
      <vt:lpstr>Школа Робототехники</vt:lpstr>
      <vt:lpstr>Презентация PowerPoint</vt:lpstr>
      <vt:lpstr>Подробнее об участии в Школе Робототехники: </vt:lpstr>
      <vt:lpstr>Сетевое взаимодействие с университетами: модульная система   </vt:lpstr>
      <vt:lpstr>Сетевое взаимодействие с университетами: нту «сириус» и СПБПУ Петра великого   </vt:lpstr>
      <vt:lpstr>Примеры модулей: Современные методы управления нелинейными системами   </vt:lpstr>
      <vt:lpstr>СПАСИБО ЗА ВНИМАНИЕ!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Microsoft Office User</cp:lastModifiedBy>
  <cp:revision>118</cp:revision>
  <dcterms:created xsi:type="dcterms:W3CDTF">2019-09-24T12:37:05Z</dcterms:created>
  <dcterms:modified xsi:type="dcterms:W3CDTF">2023-02-13T12:21:11Z</dcterms:modified>
</cp:coreProperties>
</file>