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5" r:id="rId3"/>
  </p:sldMasterIdLst>
  <p:notesMasterIdLst>
    <p:notesMasterId r:id="rId17"/>
  </p:notesMasterIdLst>
  <p:sldIdLst>
    <p:sldId id="256" r:id="rId4"/>
    <p:sldId id="273" r:id="rId5"/>
    <p:sldId id="272" r:id="rId6"/>
    <p:sldId id="257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71" r:id="rId16"/>
  </p:sldIdLst>
  <p:sldSz cx="12192000" cy="6858000"/>
  <p:notesSz cx="6888163" cy="10020300"/>
  <p:embeddedFontLst>
    <p:embeddedFont>
      <p:font typeface="PT Sans" panose="020B0604020202020204" charset="-52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pos="7468">
          <p15:clr>
            <a:srgbClr val="A4A3A4"/>
          </p15:clr>
        </p15:guide>
        <p15:guide id="3" pos="688">
          <p15:clr>
            <a:srgbClr val="A4A3A4"/>
          </p15:clr>
        </p15:guide>
        <p15:guide id="4" orient="horz" pos="187">
          <p15:clr>
            <a:srgbClr val="A4A3A4"/>
          </p15:clr>
        </p15:guide>
        <p15:guide id="5" orient="horz" pos="2251">
          <p15:clr>
            <a:srgbClr val="A4A3A4"/>
          </p15:clr>
        </p15:guide>
        <p15:guide id="6" orient="horz" pos="4088">
          <p15:clr>
            <a:srgbClr val="A4A3A4"/>
          </p15:clr>
        </p15:guide>
        <p15:guide id="7" pos="5949">
          <p15:clr>
            <a:srgbClr val="A4A3A4"/>
          </p15:clr>
        </p15:guide>
        <p15:guide id="8" pos="1799">
          <p15:clr>
            <a:srgbClr val="A4A3A4"/>
          </p15:clr>
        </p15:guide>
        <p15:guide id="9" pos="2184">
          <p15:clr>
            <a:srgbClr val="A4A3A4"/>
          </p15:clr>
        </p15:guide>
        <p15:guide id="10" pos="2479">
          <p15:clr>
            <a:srgbClr val="A4A3A4"/>
          </p15:clr>
        </p15:guide>
        <p15:guide id="11" pos="5314">
          <p15:clr>
            <a:srgbClr val="A4A3A4"/>
          </p15:clr>
        </p15:guide>
        <p15:guide id="12" orient="horz" pos="4133">
          <p15:clr>
            <a:srgbClr val="A4A3A4"/>
          </p15:clr>
        </p15:guide>
        <p15:guide id="13" orient="horz" pos="4127">
          <p15:clr>
            <a:srgbClr val="A4A3A4"/>
          </p15:clr>
        </p15:guide>
        <p15:guide id="14" pos="213">
          <p15:clr>
            <a:srgbClr val="A4A3A4"/>
          </p15:clr>
        </p15:guide>
        <p15:guide id="15" orient="horz" pos="3680">
          <p15:clr>
            <a:srgbClr val="A4A3A4"/>
          </p15:clr>
        </p15:guide>
        <p15:guide id="16" orient="horz" pos="4116">
          <p15:clr>
            <a:srgbClr val="A4A3A4"/>
          </p15:clr>
        </p15:guide>
        <p15:guide id="17" pos="7476">
          <p15:clr>
            <a:srgbClr val="A4A3A4"/>
          </p15:clr>
        </p15:guide>
        <p15:guide id="18" pos="44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5">
          <p15:clr>
            <a:srgbClr val="A4A3A4"/>
          </p15:clr>
        </p15:guide>
        <p15:guide id="2" pos="2209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h76mAtPi/TnM1Ay4BgwxXFKsKJ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0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14" y="126"/>
      </p:cViewPr>
      <p:guideLst>
        <p:guide pos="3840"/>
        <p:guide pos="7468"/>
        <p:guide pos="688"/>
        <p:guide orient="horz" pos="187"/>
        <p:guide orient="horz" pos="2251"/>
        <p:guide orient="horz" pos="4088"/>
        <p:guide pos="5949"/>
        <p:guide pos="1799"/>
        <p:guide pos="2184"/>
        <p:guide pos="2479"/>
        <p:guide pos="5314"/>
        <p:guide orient="horz" pos="4133"/>
        <p:guide orient="horz" pos="4127"/>
        <p:guide pos="213"/>
        <p:guide orient="horz" pos="3680"/>
        <p:guide orient="horz" pos="4116"/>
        <p:guide pos="7476"/>
        <p:guide pos="44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5"/>
        <p:guide pos="2209"/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2" y="8"/>
            <a:ext cx="2984871" cy="501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75" tIns="46475" rIns="92975" bIns="464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01708" y="8"/>
            <a:ext cx="2984871" cy="501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75" tIns="46475" rIns="92975" bIns="464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75" tIns="46475" rIns="92975" bIns="4647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2" y="9517553"/>
            <a:ext cx="2984871" cy="501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75" tIns="46475" rIns="92975" bIns="464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01708" y="9517553"/>
            <a:ext cx="2984871" cy="501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75" tIns="46475" rIns="92975" bIns="464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1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2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6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7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8932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6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6712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7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8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9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:notes"/>
          <p:cNvSpPr txBox="1">
            <a:spLocks noGrp="1"/>
          </p:cNvSpPr>
          <p:nvPr>
            <p:ph type="body" idx="1"/>
          </p:nvPr>
        </p:nvSpPr>
        <p:spPr>
          <a:xfrm>
            <a:off x="688817" y="4759652"/>
            <a:ext cx="5510530" cy="4509136"/>
          </a:xfrm>
          <a:prstGeom prst="rect">
            <a:avLst/>
          </a:prstGeom>
        </p:spPr>
        <p:txBody>
          <a:bodyPr spcFirstLastPara="1" wrap="square" lIns="92975" tIns="46475" rIns="92975" bIns="464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7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7"/>
          <p:cNvSpPr txBox="1">
            <a:spLocks noGrp="1"/>
          </p:cNvSpPr>
          <p:nvPr>
            <p:ph type="body" idx="1"/>
          </p:nvPr>
        </p:nvSpPr>
        <p:spPr>
          <a:xfrm rot="5400000">
            <a:off x="3833031" y="-1623215"/>
            <a:ext cx="4525964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7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7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7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8"/>
          <p:cNvSpPr txBox="1">
            <a:spLocks noGrp="1"/>
          </p:cNvSpPr>
          <p:nvPr>
            <p:ph type="title"/>
          </p:nvPr>
        </p:nvSpPr>
        <p:spPr>
          <a:xfrm rot="5400000">
            <a:off x="7285209" y="1828864"/>
            <a:ext cx="5851525" cy="274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 txBox="1">
            <a:spLocks noGrp="1"/>
          </p:cNvSpPr>
          <p:nvPr>
            <p:ph type="body" idx="1"/>
          </p:nvPr>
        </p:nvSpPr>
        <p:spPr>
          <a:xfrm rot="5400000">
            <a:off x="1697049" y="-812736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8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8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8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екст диаграмма">
  <p:cSld name="1_Текст диаграмма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/>
        </p:nvSpPr>
        <p:spPr>
          <a:xfrm>
            <a:off x="11838517" y="6447049"/>
            <a:ext cx="353483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2"/>
              <a:buFont typeface="Arial"/>
              <a:buNone/>
            </a:pPr>
            <a:fld id="{00000000-1234-1234-1234-123412341234}" type="slidenum">
              <a:rPr lang="ru-RU" sz="932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32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3"/>
          <p:cNvSpPr txBox="1">
            <a:spLocks noGrp="1"/>
          </p:cNvSpPr>
          <p:nvPr>
            <p:ph type="title"/>
          </p:nvPr>
        </p:nvSpPr>
        <p:spPr>
          <a:xfrm>
            <a:off x="323320" y="299875"/>
            <a:ext cx="8748184" cy="4398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F6062"/>
              </a:buClr>
              <a:buSzPts val="1800"/>
              <a:buFont typeface="Arial"/>
              <a:buNone/>
              <a:defRPr sz="1800" b="1">
                <a:solidFill>
                  <a:srgbClr val="5F606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6">
          <p15:clr>
            <a:srgbClr val="FBAE40"/>
          </p15:clr>
        </p15:guide>
        <p15:guide id="2" pos="203">
          <p15:clr>
            <a:srgbClr val="FBAE40"/>
          </p15:clr>
        </p15:guide>
        <p15:guide id="3" orient="horz" pos="4103">
          <p15:clr>
            <a:srgbClr val="FBAE40"/>
          </p15:clr>
        </p15:guide>
        <p15:guide id="4" pos="7461">
          <p15:clr>
            <a:srgbClr val="FBAE40"/>
          </p15:clr>
        </p15:guide>
        <p15:guide id="5" orient="horz" pos="61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4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4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4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4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1" name="Google Shape;121;p4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4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3" name="Google Shape;123;p4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4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9" name="Google Shape;139;p4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0" name="Google Shape;140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9"/>
          <p:cNvSpPr txBox="1">
            <a:spLocks noGrp="1"/>
          </p:cNvSpPr>
          <p:nvPr>
            <p:ph type="ctrTitle"/>
          </p:nvPr>
        </p:nvSpPr>
        <p:spPr>
          <a:xfrm>
            <a:off x="914436" y="2130589"/>
            <a:ext cx="10363201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9"/>
          <p:cNvSpPr txBox="1">
            <a:spLocks noGrp="1"/>
          </p:cNvSpPr>
          <p:nvPr>
            <p:ph type="subTitle" idx="1"/>
          </p:nvPr>
        </p:nvSpPr>
        <p:spPr>
          <a:xfrm>
            <a:off x="1828819" y="3886200"/>
            <a:ext cx="853440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lvl="0" algn="ctr">
              <a:spcBef>
                <a:spcPts val="860"/>
              </a:spcBef>
              <a:spcAft>
                <a:spcPts val="0"/>
              </a:spcAft>
              <a:buClr>
                <a:srgbClr val="888888"/>
              </a:buClr>
              <a:buSzPts val="43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39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9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9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9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4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Google Shape;146;p4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7" name="Google Shape;147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4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4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 2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70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393" y="455845"/>
            <a:ext cx="1196121" cy="1191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Заголовок и объект">
  <p:cSld name="1_Заголовок и объект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50"/>
          <p:cNvPicPr preferRelativeResize="0"/>
          <p:nvPr/>
        </p:nvPicPr>
        <p:blipFill rotWithShape="1">
          <a:blip r:embed="rId2">
            <a:alphaModFix/>
          </a:blip>
          <a:srcRect l="82541" t="4165" r="1716" b="82070"/>
          <a:stretch/>
        </p:blipFill>
        <p:spPr>
          <a:xfrm>
            <a:off x="10189028" y="146299"/>
            <a:ext cx="1915886" cy="94402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50"/>
          <p:cNvSpPr txBox="1">
            <a:spLocks noGrp="1"/>
          </p:cNvSpPr>
          <p:nvPr>
            <p:ph type="title"/>
          </p:nvPr>
        </p:nvSpPr>
        <p:spPr>
          <a:xfrm>
            <a:off x="504000" y="285636"/>
            <a:ext cx="9563109" cy="122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900"/>
              <a:buFont typeface="Arial"/>
              <a:buNone/>
              <a:defRPr sz="2900" b="1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Слайд с полями">
  <p:cSld name="1_Слайд с полями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99" y="0"/>
            <a:ext cx="121846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164514" y="34787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  <p15:guide id="2" pos="6159">
          <p15:clr>
            <a:srgbClr val="FBAE40"/>
          </p15:clr>
        </p15:guide>
        <p15:guide id="3" orient="horz" pos="4020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3657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Слайд с полями">
  <p:cSld name="2_Слайд с полями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>
            <a:spLocks noGrp="1"/>
          </p:cNvSpPr>
          <p:nvPr>
            <p:ph type="title"/>
          </p:nvPr>
        </p:nvSpPr>
        <p:spPr>
          <a:xfrm>
            <a:off x="160610" y="133592"/>
            <a:ext cx="9593104" cy="84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2" name="Google Shape;182;p27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83" name="Google Shape;18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  <p15:guide id="2" pos="6159">
          <p15:clr>
            <a:srgbClr val="FBAE40"/>
          </p15:clr>
        </p15:guide>
        <p15:guide id="3" orient="horz" pos="4020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365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екст_диаграмма (Text_ Chart) 2">
  <p:cSld name="1_Текст_диаграмма (Text_ Chart) 2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8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137">
          <p15:clr>
            <a:srgbClr val="FBAE40"/>
          </p15:clr>
        </p15:guide>
        <p15:guide id="2" orient="horz" pos="302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Слайд без полей">
  <p:cSld name="2_Слайд без полей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9"/>
          <p:cNvSpPr txBox="1">
            <a:spLocks noGrp="1"/>
          </p:cNvSpPr>
          <p:nvPr>
            <p:ph type="title"/>
          </p:nvPr>
        </p:nvSpPr>
        <p:spPr>
          <a:xfrm>
            <a:off x="173141" y="342064"/>
            <a:ext cx="10515600" cy="770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D2289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9" name="Google Shape;189;p39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90" name="Google Shape;19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0"/>
          <p:cNvSpPr txBox="1">
            <a:spLocks noGrp="1"/>
          </p:cNvSpPr>
          <p:nvPr>
            <p:ph type="body" idx="1"/>
          </p:nvPr>
        </p:nvSpPr>
        <p:spPr>
          <a:xfrm>
            <a:off x="609613" y="1600203"/>
            <a:ext cx="109728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0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0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0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>
            <a:spLocks noGrp="1"/>
          </p:cNvSpPr>
          <p:nvPr>
            <p:ph type="title"/>
          </p:nvPr>
        </p:nvSpPr>
        <p:spPr>
          <a:xfrm>
            <a:off x="963120" y="4406940"/>
            <a:ext cx="10363201" cy="1362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None/>
              <a:defRPr sz="53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1"/>
          <p:cNvSpPr txBox="1">
            <a:spLocks noGrp="1"/>
          </p:cNvSpPr>
          <p:nvPr>
            <p:ph type="body" idx="1"/>
          </p:nvPr>
        </p:nvSpPr>
        <p:spPr>
          <a:xfrm>
            <a:off x="963120" y="2906734"/>
            <a:ext cx="10363201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b" anchorCtr="0">
            <a:normAutofit/>
          </a:bodyPr>
          <a:lstStyle>
            <a:lvl1pPr marL="457200" lvl="0" indent="-228600" algn="l">
              <a:spcBef>
                <a:spcPts val="540"/>
              </a:spcBef>
              <a:spcAft>
                <a:spcPts val="0"/>
              </a:spcAft>
              <a:buClr>
                <a:srgbClr val="888888"/>
              </a:buClr>
              <a:buSzPts val="2700"/>
              <a:buNone/>
              <a:defRPr sz="27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500"/>
              <a:buNone/>
              <a:defRPr sz="25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8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31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1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1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2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2"/>
          <p:cNvSpPr txBox="1">
            <a:spLocks noGrp="1"/>
          </p:cNvSpPr>
          <p:nvPr>
            <p:ph type="body" idx="1"/>
          </p:nvPr>
        </p:nvSpPr>
        <p:spPr>
          <a:xfrm>
            <a:off x="609641" y="1600203"/>
            <a:ext cx="5384803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476250" algn="l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Char char="•"/>
              <a:defRPr sz="3900"/>
            </a:lvl1pPr>
            <a:lvl2pPr marL="914400" lvl="1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3pPr>
            <a:lvl4pPr marL="1828800" lvl="3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–"/>
              <a:defRPr sz="2500"/>
            </a:lvl4pPr>
            <a:lvl5pPr marL="2286000" lvl="4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»"/>
              <a:defRPr sz="2500"/>
            </a:lvl5pPr>
            <a:lvl6pPr marL="2743200" lvl="5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6pPr>
            <a:lvl7pPr marL="3200400" lvl="6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7pPr>
            <a:lvl8pPr marL="3657600" lvl="7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8pPr>
            <a:lvl9pPr marL="4114800" lvl="8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9pPr>
          </a:lstStyle>
          <a:p>
            <a:endParaRPr/>
          </a:p>
        </p:txBody>
      </p:sp>
      <p:sp>
        <p:nvSpPr>
          <p:cNvPr id="40" name="Google Shape;40;p32"/>
          <p:cNvSpPr txBox="1">
            <a:spLocks noGrp="1"/>
          </p:cNvSpPr>
          <p:nvPr>
            <p:ph type="body" idx="2"/>
          </p:nvPr>
        </p:nvSpPr>
        <p:spPr>
          <a:xfrm>
            <a:off x="6197651" y="1600203"/>
            <a:ext cx="5384803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476250" algn="l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Char char="•"/>
              <a:defRPr sz="3900"/>
            </a:lvl1pPr>
            <a:lvl2pPr marL="914400" lvl="1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  <a:defRPr sz="3200"/>
            </a:lvl2pPr>
            <a:lvl3pPr marL="1371600" lvl="2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3pPr>
            <a:lvl4pPr marL="1828800" lvl="3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–"/>
              <a:defRPr sz="2500"/>
            </a:lvl4pPr>
            <a:lvl5pPr marL="2286000" lvl="4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»"/>
              <a:defRPr sz="2500"/>
            </a:lvl5pPr>
            <a:lvl6pPr marL="2743200" lvl="5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6pPr>
            <a:lvl7pPr marL="3200400" lvl="6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7pPr>
            <a:lvl8pPr marL="3657600" lvl="7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8pPr>
            <a:lvl9pPr marL="4114800" lvl="8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9pPr>
          </a:lstStyle>
          <a:p>
            <a:endParaRPr/>
          </a:p>
        </p:txBody>
      </p:sp>
      <p:sp>
        <p:nvSpPr>
          <p:cNvPr id="41" name="Google Shape;41;p32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2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3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3"/>
          <p:cNvSpPr txBox="1">
            <a:spLocks noGrp="1"/>
          </p:cNvSpPr>
          <p:nvPr>
            <p:ph type="body" idx="1"/>
          </p:nvPr>
        </p:nvSpPr>
        <p:spPr>
          <a:xfrm>
            <a:off x="609666" y="1535128"/>
            <a:ext cx="5386917" cy="639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b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 b="1"/>
            </a:lvl3pPr>
            <a:lvl4pPr marL="1828800" lvl="3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4pPr>
            <a:lvl5pPr marL="2286000" lvl="4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5pPr>
            <a:lvl6pPr marL="2743200" lvl="5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6pPr>
            <a:lvl7pPr marL="3200400" lvl="6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7pPr>
            <a:lvl8pPr marL="3657600" lvl="7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8pPr>
            <a:lvl9pPr marL="4114800" lvl="8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47" name="Google Shape;47;p33"/>
          <p:cNvSpPr txBox="1">
            <a:spLocks noGrp="1"/>
          </p:cNvSpPr>
          <p:nvPr>
            <p:ph type="body" idx="2"/>
          </p:nvPr>
        </p:nvSpPr>
        <p:spPr>
          <a:xfrm>
            <a:off x="609666" y="2174882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2pPr>
            <a:lvl3pPr marL="1371600" lvl="2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3pPr>
            <a:lvl4pPr marL="1828800" lvl="3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4pPr>
            <a:lvl5pPr marL="2286000" lvl="4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»"/>
              <a:defRPr sz="2100"/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  <p:sp>
        <p:nvSpPr>
          <p:cNvPr id="48" name="Google Shape;48;p33"/>
          <p:cNvSpPr txBox="1">
            <a:spLocks noGrp="1"/>
          </p:cNvSpPr>
          <p:nvPr>
            <p:ph type="body" idx="3"/>
          </p:nvPr>
        </p:nvSpPr>
        <p:spPr>
          <a:xfrm>
            <a:off x="6193507" y="1535128"/>
            <a:ext cx="5389033" cy="639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b" anchorCtr="0">
            <a:normAutofit/>
          </a:bodyPr>
          <a:lstStyle>
            <a:lvl1pPr marL="457200" lvl="0" indent="-2286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 b="1"/>
            </a:lvl3pPr>
            <a:lvl4pPr marL="1828800" lvl="3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4pPr>
            <a:lvl5pPr marL="2286000" lvl="4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5pPr>
            <a:lvl6pPr marL="2743200" lvl="5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6pPr>
            <a:lvl7pPr marL="3200400" lvl="6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7pPr>
            <a:lvl8pPr marL="3657600" lvl="7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8pPr>
            <a:lvl9pPr marL="4114800" lvl="8" indent="-2286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49" name="Google Shape;49;p33"/>
          <p:cNvSpPr txBox="1">
            <a:spLocks noGrp="1"/>
          </p:cNvSpPr>
          <p:nvPr>
            <p:ph type="body" idx="4"/>
          </p:nvPr>
        </p:nvSpPr>
        <p:spPr>
          <a:xfrm>
            <a:off x="6193507" y="2174882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2pPr>
            <a:lvl3pPr marL="1371600" lvl="2" indent="-38735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3pPr>
            <a:lvl4pPr marL="1828800" lvl="3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4pPr>
            <a:lvl5pPr marL="2286000" lvl="4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»"/>
              <a:defRPr sz="2100"/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  <p:sp>
        <p:nvSpPr>
          <p:cNvPr id="50" name="Google Shape;50;p33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3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3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4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4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4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4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5"/>
          <p:cNvSpPr txBox="1">
            <a:spLocks noGrp="1"/>
          </p:cNvSpPr>
          <p:nvPr>
            <p:ph type="title"/>
          </p:nvPr>
        </p:nvSpPr>
        <p:spPr>
          <a:xfrm>
            <a:off x="609647" y="273135"/>
            <a:ext cx="4011085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5"/>
          <p:cNvSpPr txBox="1">
            <a:spLocks noGrp="1"/>
          </p:cNvSpPr>
          <p:nvPr>
            <p:ph type="body" idx="1"/>
          </p:nvPr>
        </p:nvSpPr>
        <p:spPr>
          <a:xfrm>
            <a:off x="4766755" y="273135"/>
            <a:ext cx="6815666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501650" algn="l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Char char="•"/>
              <a:defRPr sz="4300"/>
            </a:lvl1pPr>
            <a:lvl2pPr marL="914400" lvl="1" indent="-476250" algn="l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Char char="–"/>
              <a:defRPr sz="3900"/>
            </a:lvl2pPr>
            <a:lvl3pPr marL="1371600" lvl="2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marL="1828800" lvl="3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–"/>
              <a:defRPr sz="2700"/>
            </a:lvl4pPr>
            <a:lvl5pPr marL="2286000" lvl="4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»"/>
              <a:defRPr sz="2700"/>
            </a:lvl5pPr>
            <a:lvl6pPr marL="2743200" lvl="5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6pPr>
            <a:lvl7pPr marL="3200400" lvl="6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7pPr>
            <a:lvl8pPr marL="3657600" lvl="7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8pPr>
            <a:lvl9pPr marL="4114800" lvl="8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9pPr>
          </a:lstStyle>
          <a:p>
            <a:endParaRPr/>
          </a:p>
        </p:txBody>
      </p:sp>
      <p:sp>
        <p:nvSpPr>
          <p:cNvPr id="61" name="Google Shape;61;p35"/>
          <p:cNvSpPr txBox="1">
            <a:spLocks noGrp="1"/>
          </p:cNvSpPr>
          <p:nvPr>
            <p:ph type="body" idx="2"/>
          </p:nvPr>
        </p:nvSpPr>
        <p:spPr>
          <a:xfrm>
            <a:off x="609647" y="1435176"/>
            <a:ext cx="4011085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228600" algn="l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1pPr>
            <a:lvl2pPr marL="914400" lvl="1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marL="1371600" lvl="2" indent="-228600" algn="l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2" name="Google Shape;62;p35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5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5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6"/>
          <p:cNvSpPr txBox="1">
            <a:spLocks noGrp="1"/>
          </p:cNvSpPr>
          <p:nvPr>
            <p:ph type="title"/>
          </p:nvPr>
        </p:nvSpPr>
        <p:spPr>
          <a:xfrm>
            <a:off x="2389716" y="4800754"/>
            <a:ext cx="7315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6"/>
          <p:cNvSpPr>
            <a:spLocks noGrp="1"/>
          </p:cNvSpPr>
          <p:nvPr>
            <p:ph type="pic" idx="2"/>
          </p:nvPr>
        </p:nvSpPr>
        <p:spPr>
          <a:xfrm>
            <a:off x="2389716" y="612782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6"/>
          <p:cNvSpPr txBox="1">
            <a:spLocks noGrp="1"/>
          </p:cNvSpPr>
          <p:nvPr>
            <p:ph type="body" idx="1"/>
          </p:nvPr>
        </p:nvSpPr>
        <p:spPr>
          <a:xfrm>
            <a:off x="2389716" y="5367495"/>
            <a:ext cx="73152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lvl="0" indent="-228600" algn="l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1pPr>
            <a:lvl2pPr marL="914400" lvl="1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marL="1371600" lvl="2" indent="-228600" algn="l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marL="1828800" lvl="3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9" name="Google Shape;69;p36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6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6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09613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09613" y="1600203"/>
            <a:ext cx="10972800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t" anchorCtr="0">
            <a:normAutofit/>
          </a:bodyPr>
          <a:lstStyle>
            <a:lvl1pPr marL="457200" marR="0" lvl="0" indent="-50165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sz="4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09641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165620" y="6356434"/>
            <a:ext cx="3860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737644" y="6356434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650" tIns="60325" rIns="120650" bIns="603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/>
        </p:nvSpPr>
        <p:spPr>
          <a:xfrm>
            <a:off x="164514" y="347874"/>
            <a:ext cx="10515600" cy="549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ru-RU" sz="2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ОБРАЗЕЦ ЗАГОЛОВКА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79" r:id="rId3"/>
    <p:sldLayoutId id="2147483680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5" Type="http://schemas.openxmlformats.org/officeDocument/2006/relationships/hyperlink" Target="mailto:EVaNikonova@rosatom.ru" TargetMode="Externa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5" Type="http://schemas.openxmlformats.org/officeDocument/2006/relationships/hyperlink" Target="mailto:EVaNikonova@rosatom.ru" TargetMode="Externa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Relationship Id="rId5" Type="http://schemas.openxmlformats.org/officeDocument/2006/relationships/hyperlink" Target="mailto:EVANIKONOVA@ROSATOM.RU" TargetMode="External"/><Relationship Id="rId4" Type="http://schemas.openxmlformats.org/officeDocument/2006/relationships/hyperlink" Target="mailto:OASHKABARDNYA@ROSATOM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1" descr="Изображение выглядит как текст, векторная графика, игрушка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496" y="857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"/>
          <p:cNvSpPr txBox="1"/>
          <p:nvPr/>
        </p:nvSpPr>
        <p:spPr>
          <a:xfrm>
            <a:off x="212219" y="2462231"/>
            <a:ext cx="7339508" cy="3046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775" tIns="45450" rIns="90775" bIns="4545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 dirty="0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ПРЕДЛОЖЕНИЕ ДЛЯ ОПОРНЫХ ВУЗОВ </a:t>
            </a:r>
            <a:br>
              <a:rPr lang="ru-RU" sz="3600" b="1" i="0" u="none" strike="noStrike" cap="none" dirty="0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600" b="1" i="0" u="none" strike="noStrike" cap="none" dirty="0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ГОСКОРПОРАЦИИ «РОСАТОМ»</a:t>
            </a:r>
            <a:endParaRPr sz="3600" b="1" dirty="0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198" name="Google Shape;19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519" y="766175"/>
            <a:ext cx="1432927" cy="1427816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"/>
          <p:cNvSpPr txBox="1"/>
          <p:nvPr/>
        </p:nvSpPr>
        <p:spPr>
          <a:xfrm>
            <a:off x="277533" y="4723860"/>
            <a:ext cx="4061889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Руководитель направления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проектного офиса по КСО </a:t>
            </a:r>
            <a:b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внутренним коммуникациям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Госкорпорации Росатом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Ольга Шкабардня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49965" y="719653"/>
            <a:ext cx="1120686" cy="1512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7" name="Google Shape;317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11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1"/>
          <p:cNvSpPr/>
          <p:nvPr/>
        </p:nvSpPr>
        <p:spPr>
          <a:xfrm>
            <a:off x="739111" y="1217722"/>
            <a:ext cx="4634143" cy="3182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МАРТ </a:t>
            </a:r>
            <a:endParaRPr lang="en-US" sz="1800" b="1" dirty="0" smtClean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500"/>
              </a:spcBef>
            </a:pPr>
            <a:r>
              <a:rPr lang="ru-RU" sz="1800" dirty="0">
                <a:solidFill>
                  <a:schemeClr val="lt1"/>
                </a:solidFill>
              </a:rPr>
              <a:t>-</a:t>
            </a:r>
            <a:r>
              <a:rPr lang="ru-RU" dirty="0">
                <a:solidFill>
                  <a:schemeClr val="lt1"/>
                </a:solidFill>
              </a:rPr>
              <a:t> </a:t>
            </a:r>
            <a:r>
              <a:rPr lang="ru-RU" sz="1800" dirty="0" smtClean="0">
                <a:solidFill>
                  <a:schemeClr val="lt1"/>
                </a:solidFill>
              </a:rPr>
              <a:t>ПРОДУКТОВАЯ ПОМОЩЬ ВМЕСТЕ С ФОНДОМ ПРОДОВОЛЬСТВИЯ «РУСЬ» (МОСКВА)</a:t>
            </a:r>
            <a:endParaRPr sz="1800" dirty="0" smtClean="0">
              <a:solidFill>
                <a:schemeClr val="lt1"/>
              </a:solidFill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АПРЕЛЬ 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 СБОР ГУМАНИТАРНОЙ ПОМОЩИ В РАМКАХ ПРОЕКТА «ПУШИСТЫЙ АТОМ»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- МЕСЯЦ ДОНОРА</a:t>
            </a:r>
            <a:endParaRPr dirty="0"/>
          </a:p>
        </p:txBody>
      </p:sp>
      <p:sp>
        <p:nvSpPr>
          <p:cNvPr id="320" name="Google Shape;320;p11"/>
          <p:cNvSpPr txBox="1"/>
          <p:nvPr/>
        </p:nvSpPr>
        <p:spPr>
          <a:xfrm>
            <a:off x="6657442" y="5130460"/>
            <a:ext cx="500781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Данные акции указаны, как примеры, если вы хотите принять участие, пожалуйста, направьте запрос на почту </a:t>
            </a:r>
            <a:r>
              <a:rPr lang="ru-RU" sz="1800" i="1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EVaNikonova@rosatom.ru</a:t>
            </a:r>
            <a:r>
              <a:rPr lang="ru-RU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с указанием вашего города.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6262127" y="1187359"/>
            <a:ext cx="5154556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МАЙ</a:t>
            </a:r>
            <a:endParaRPr sz="19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ПОЗДРАВЛЕНИЕ ВЕТЕРАНОВ С ДНЕМ ПОБЕДЫ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ИЮНЬ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РЕАЛИЗАЦИЯ АКЦИИ «ВЕСЕЛЫЙ КОРИДОР» (МОСКВА)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ЛЕКЦИЯ ОТ СОТРУДНИКОВ БФ «СИНДРОМ ЛЮБВИ» О ЛЮДЯХ С СИНДРОМОМ ДАУНА (МОСКВА)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28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2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12"/>
          <p:cNvSpPr/>
          <p:nvPr/>
        </p:nvSpPr>
        <p:spPr>
          <a:xfrm>
            <a:off x="813991" y="1155581"/>
            <a:ext cx="4634143" cy="42242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ИЮЛЬ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ПЛОГГИНГ АКЦИЯ «ЗЕЛЕНАЯ ДИСТАНЦИЯ»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АВГУСТ</a:t>
            </a:r>
            <a:endParaRPr sz="19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АКЦИЯ «РЮКЗАК ДЛЯ ДРУГА»</a:t>
            </a:r>
            <a:r>
              <a:rPr lang="ru-RU" sz="19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СЕНТЯБРЬ</a:t>
            </a:r>
            <a:endParaRPr sz="19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СУББОТНИК В ПЕРВОМ МОСКОВСКОМ ХОСПИСЕ (МОСКВА)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12"/>
          <p:cNvSpPr/>
          <p:nvPr/>
        </p:nvSpPr>
        <p:spPr>
          <a:xfrm>
            <a:off x="6242789" y="1201747"/>
            <a:ext cx="5154556" cy="4178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ОКТЯБРЬ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МЕСЯЦ ДОНОРА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АКЦИЯ </a:t>
            </a:r>
            <a:r>
              <a:rPr lang="ru-RU" sz="19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#БУМБАТЛ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НОЯБРЬ</a:t>
            </a:r>
            <a:endParaRPr sz="19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ПОДПИСЬ ОТКРЫТОК ДЛЯ ПОДОПЕЧНЫХ ФОНДА «СТАРОСТЬ В РАДОСТЬ» С НОВЫМ ГОДОМ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ДЕКАБРЬ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9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- АКЦИЯ «ЕЛКА </a:t>
            </a:r>
            <a:r>
              <a:rPr lang="ru-RU" sz="19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ЖЕЛАНИЙ»</a:t>
            </a:r>
            <a:endParaRPr dirty="0"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9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2"/>
          <p:cNvSpPr txBox="1"/>
          <p:nvPr/>
        </p:nvSpPr>
        <p:spPr>
          <a:xfrm>
            <a:off x="6666319" y="5380243"/>
            <a:ext cx="500781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Данные акции указаны, как примеры, если вы хотите принять участие, пожалуйста, направьте запрос на почту </a:t>
            </a:r>
            <a:r>
              <a:rPr lang="ru-RU" sz="1800" i="1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EVaNikonova@rosatom.ru</a:t>
            </a:r>
            <a:r>
              <a:rPr lang="ru-RU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с указанием вашего города.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6"/>
          <p:cNvSpPr/>
          <p:nvPr/>
        </p:nvSpPr>
        <p:spPr>
          <a:xfrm>
            <a:off x="0" y="0"/>
            <a:ext cx="12192001" cy="6923761"/>
          </a:xfrm>
          <a:prstGeom prst="rect">
            <a:avLst/>
          </a:prstGeom>
          <a:solidFill>
            <a:srgbClr val="00C7AE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6" descr="Изображение выглядит как внутренний, человек, ноутбук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 l="15339"/>
          <a:stretch/>
        </p:blipFill>
        <p:spPr>
          <a:xfrm>
            <a:off x="-27992" y="0"/>
            <a:ext cx="10408448" cy="69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16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5" name="Google Shape;385;p16"/>
          <p:cNvPicPr preferRelativeResize="0"/>
          <p:nvPr/>
        </p:nvPicPr>
        <p:blipFill rotWithShape="1">
          <a:blip r:embed="rId5">
            <a:alphaModFix/>
          </a:blip>
          <a:srcRect r="43072"/>
          <a:stretch/>
        </p:blipFill>
        <p:spPr>
          <a:xfrm>
            <a:off x="-24756" y="416465"/>
            <a:ext cx="6580634" cy="650149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16"/>
          <p:cNvSpPr/>
          <p:nvPr/>
        </p:nvSpPr>
        <p:spPr>
          <a:xfrm>
            <a:off x="4926976" y="345825"/>
            <a:ext cx="7173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chemeClr val="lt1"/>
                </a:solidFill>
              </a:rPr>
              <a:t>СОТРУДНИЧЕСТВО ПРИ РАЗРАБОТКЕ ПРОГРАММЫ ЭКОПРОСВЕЩЕНИЯ</a:t>
            </a:r>
            <a:endParaRPr sz="40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6"/>
          <p:cNvSpPr txBox="1"/>
          <p:nvPr/>
        </p:nvSpPr>
        <p:spPr>
          <a:xfrm>
            <a:off x="8632920" y="3158449"/>
            <a:ext cx="30063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АКТУАЛЬНЫЕ ТЕМЫ ДЛЯ ОБУЧЕНИЯ ПО ЭКОНАПРАВЛЕНИЮ </a:t>
            </a:r>
            <a:br>
              <a:rPr lang="ru-RU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сбор предложений по разработке обучающих программ по экологии для студентов и специалистов технических специальностей 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6"/>
          <p:cNvSpPr txBox="1"/>
          <p:nvPr/>
        </p:nvSpPr>
        <p:spPr>
          <a:xfrm>
            <a:off x="5171995" y="3155234"/>
            <a:ext cx="2994900" cy="21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ПРОВЕДЕНИЕ ИССЛЕДОВАНИЯ РОСАТОМА И ВШЭ ПО ЭКОПРОФЕССИЯМ</a:t>
            </a:r>
            <a:br>
              <a:rPr lang="ru-RU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Участие студентов и преподавателей технических специальностей в фокус-группах и интервью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6"/>
          <p:cNvSpPr/>
          <p:nvPr/>
        </p:nvSpPr>
        <p:spPr>
          <a:xfrm>
            <a:off x="6419150" y="5694004"/>
            <a:ext cx="522007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Если вы или ваши студенты/коллеги, готовы принять участие в исследовании или знаете, какую тему нам стоит проработать в новой обучающей программе, пожалуйста, напишите на почту EVaNikonova@rosatom.ru</a:t>
            </a:r>
            <a:endParaRPr sz="1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7"/>
          <p:cNvSpPr/>
          <p:nvPr/>
        </p:nvSpPr>
        <p:spPr>
          <a:xfrm>
            <a:off x="-1" y="857"/>
            <a:ext cx="12192000" cy="6857143"/>
          </a:xfrm>
          <a:prstGeom prst="rect">
            <a:avLst/>
          </a:prstGeom>
          <a:solidFill>
            <a:srgbClr val="00C7AE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5" name="Google Shape;39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858"/>
            <a:ext cx="12191998" cy="6857142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17"/>
          <p:cNvSpPr/>
          <p:nvPr/>
        </p:nvSpPr>
        <p:spPr>
          <a:xfrm>
            <a:off x="7464612" y="2194831"/>
            <a:ext cx="4727387" cy="4668574"/>
          </a:xfrm>
          <a:prstGeom prst="rect">
            <a:avLst/>
          </a:prstGeom>
          <a:solidFill>
            <a:srgbClr val="00C7AE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7"/>
          <p:cNvSpPr txBox="1"/>
          <p:nvPr/>
        </p:nvSpPr>
        <p:spPr>
          <a:xfrm>
            <a:off x="6694833" y="5343928"/>
            <a:ext cx="5425030" cy="1292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25000" lnSpcReduction="20000"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ru-RU" sz="1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КОНТАКТЫ:</a:t>
            </a: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ОЛЬГА ШКАБАРДНЯ 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 u="sng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OASHKABARDNYA@ROSATOM.RU</a:t>
            </a: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+7-967-003-80-88</a:t>
            </a: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ЕВГЕНИЯ НИКОНОВА</a:t>
            </a: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 u="sng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EVANIKONOVA@ROSATOM.RU</a:t>
            </a: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D2289"/>
              </a:buClr>
              <a:buSzPct val="100000"/>
              <a:buFont typeface="Arial"/>
              <a:buNone/>
            </a:pPr>
            <a:r>
              <a:rPr lang="ru-RU" sz="8000" b="1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+7-999-807-42-27 </a:t>
            </a:r>
            <a:endParaRPr/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80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96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endParaRPr sz="3400" b="1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7"/>
          <p:cNvSpPr txBox="1"/>
          <p:nvPr/>
        </p:nvSpPr>
        <p:spPr>
          <a:xfrm>
            <a:off x="1710915" y="3145342"/>
            <a:ext cx="5753695" cy="867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БУДЕМ РАДЫ СОТРУДНИЧЕСТВУ!</a:t>
            </a:r>
            <a:endParaRPr sz="28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"/>
          <p:cNvSpPr/>
          <p:nvPr/>
        </p:nvSpPr>
        <p:spPr>
          <a:xfrm>
            <a:off x="1" y="-2307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6"/>
          <p:cNvSpPr/>
          <p:nvPr/>
        </p:nvSpPr>
        <p:spPr>
          <a:xfrm>
            <a:off x="152401" y="-783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6"/>
          <p:cNvSpPr/>
          <p:nvPr/>
        </p:nvSpPr>
        <p:spPr>
          <a:xfrm>
            <a:off x="304801" y="74034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6"/>
          <p:cNvSpPr/>
          <p:nvPr/>
        </p:nvSpPr>
        <p:spPr>
          <a:xfrm>
            <a:off x="457201" y="226434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1" y="-2307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 txBox="1">
            <a:spLocks noGrp="1"/>
          </p:cNvSpPr>
          <p:nvPr>
            <p:ph type="title"/>
          </p:nvPr>
        </p:nvSpPr>
        <p:spPr>
          <a:xfrm>
            <a:off x="337154" y="232410"/>
            <a:ext cx="9105767" cy="553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</a:pPr>
            <a:r>
              <a:rPr lang="ru-RU" sz="3200" dirty="0" smtClean="0">
                <a:solidFill>
                  <a:srgbClr val="3F3F3F"/>
                </a:solidFill>
              </a:rPr>
              <a:t>Участие студентов в социальных проектах</a:t>
            </a:r>
            <a:endParaRPr sz="3200" dirty="0">
              <a:solidFill>
                <a:srgbClr val="3F3F3F"/>
              </a:solidFill>
            </a:endParaRPr>
          </a:p>
        </p:txBody>
      </p:sp>
      <p:sp>
        <p:nvSpPr>
          <p:cNvPr id="26" name="Google Shape;267;p6"/>
          <p:cNvSpPr txBox="1"/>
          <p:nvPr/>
        </p:nvSpPr>
        <p:spPr>
          <a:xfrm>
            <a:off x="882231" y="1619250"/>
            <a:ext cx="4289844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29828B"/>
              </a:buClr>
              <a:buSzPts val="2000"/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9828B"/>
                </a:solidFill>
              </a:rPr>
              <a:t>Высадка деревьев в рамках акции </a:t>
            </a:r>
            <a:r>
              <a:rPr lang="ru-RU" sz="2000" b="1" i="0" u="none" strike="noStrike" cap="none" dirty="0" smtClean="0">
                <a:solidFill>
                  <a:srgbClr val="29828B"/>
                </a:solidFill>
                <a:latin typeface="Arial"/>
                <a:ea typeface="Arial"/>
                <a:cs typeface="Arial"/>
                <a:sym typeface="Arial"/>
              </a:rPr>
              <a:t>«Сад памяти» июнь 2022 (</a:t>
            </a:r>
            <a:r>
              <a:rPr lang="ru-RU" sz="2000" b="1" dirty="0">
                <a:solidFill>
                  <a:srgbClr val="29828B"/>
                </a:solidFill>
              </a:rPr>
              <a:t>15 участников)</a:t>
            </a:r>
            <a:endParaRPr lang="ru-RU" sz="2000" b="1" i="0" u="none" strike="noStrike" cap="none" dirty="0" smtClean="0">
              <a:solidFill>
                <a:srgbClr val="29828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828B"/>
              </a:buClr>
              <a:buSzPts val="2000"/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9828B"/>
                </a:solidFill>
              </a:rPr>
              <a:t>Онлайн-обучение «Университет КСО» октябрь-декабрь 2022 (70 участников)</a:t>
            </a:r>
          </a:p>
          <a:p>
            <a:pPr marL="342900" lvl="0" indent="-342900">
              <a:lnSpc>
                <a:spcPct val="150000"/>
              </a:lnSpc>
              <a:buClr>
                <a:srgbClr val="29828B"/>
              </a:buClr>
              <a:buSzPts val="2000"/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29828B"/>
                </a:solidFill>
              </a:rPr>
              <a:t>Лекция по экологии от Валерии Громовой (</a:t>
            </a:r>
            <a:r>
              <a:rPr lang="ru-RU" sz="2000" b="1" dirty="0">
                <a:solidFill>
                  <a:srgbClr val="29828B"/>
                </a:solidFill>
              </a:rPr>
              <a:t>30 участников)</a:t>
            </a:r>
            <a:endParaRPr sz="2000" b="1" dirty="0">
              <a:solidFill>
                <a:srgbClr val="29828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25" y="1619250"/>
            <a:ext cx="63500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9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"/>
          <p:cNvSpPr/>
          <p:nvPr/>
        </p:nvSpPr>
        <p:spPr>
          <a:xfrm>
            <a:off x="1" y="-2307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6"/>
          <p:cNvSpPr/>
          <p:nvPr/>
        </p:nvSpPr>
        <p:spPr>
          <a:xfrm>
            <a:off x="152401" y="-783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6"/>
          <p:cNvSpPr/>
          <p:nvPr/>
        </p:nvSpPr>
        <p:spPr>
          <a:xfrm>
            <a:off x="304801" y="74034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6"/>
          <p:cNvSpPr/>
          <p:nvPr/>
        </p:nvSpPr>
        <p:spPr>
          <a:xfrm>
            <a:off x="457201" y="226434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1" y="-230768"/>
            <a:ext cx="184731" cy="46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99"/>
              <a:buFont typeface="Calibri"/>
              <a:buNone/>
            </a:pPr>
            <a:endParaRPr sz="239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6"/>
          <p:cNvSpPr/>
          <p:nvPr/>
        </p:nvSpPr>
        <p:spPr>
          <a:xfrm rot="5400000">
            <a:off x="8068627" y="1180541"/>
            <a:ext cx="703803" cy="765923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FB8B7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6"/>
          <p:cNvSpPr/>
          <p:nvPr/>
        </p:nvSpPr>
        <p:spPr>
          <a:xfrm rot="8034673">
            <a:off x="6048976" y="1297112"/>
            <a:ext cx="652643" cy="652504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B7CC3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206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52" name="Google Shape;252;p6"/>
          <p:cNvSpPr/>
          <p:nvPr/>
        </p:nvSpPr>
        <p:spPr>
          <a:xfrm rot="5400000">
            <a:off x="4385735" y="1230088"/>
            <a:ext cx="703803" cy="765923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FBD3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6"/>
          <p:cNvSpPr/>
          <p:nvPr/>
        </p:nvSpPr>
        <p:spPr>
          <a:xfrm rot="5400000">
            <a:off x="377040" y="1230088"/>
            <a:ext cx="703803" cy="765923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B7CC3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6"/>
          <p:cNvSpPr/>
          <p:nvPr/>
        </p:nvSpPr>
        <p:spPr>
          <a:xfrm rot="5400000">
            <a:off x="2367259" y="1312377"/>
            <a:ext cx="652643" cy="652504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FB8B7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206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55" name="Google Shape;255;p6"/>
          <p:cNvSpPr txBox="1">
            <a:spLocks noGrp="1"/>
          </p:cNvSpPr>
          <p:nvPr>
            <p:ph type="title"/>
          </p:nvPr>
        </p:nvSpPr>
        <p:spPr>
          <a:xfrm>
            <a:off x="337154" y="232410"/>
            <a:ext cx="9105767" cy="553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</a:pPr>
            <a:r>
              <a:rPr lang="ru-RU" sz="3200">
                <a:solidFill>
                  <a:srgbClr val="3F3F3F"/>
                </a:solidFill>
              </a:rPr>
              <a:t>Волонтерское движение в Росатоме</a:t>
            </a:r>
            <a:endParaRPr sz="3200">
              <a:solidFill>
                <a:srgbClr val="3F3F3F"/>
              </a:solidFill>
            </a:endParaRPr>
          </a:p>
        </p:txBody>
      </p:sp>
      <p:sp>
        <p:nvSpPr>
          <p:cNvPr id="256" name="Google Shape;256;p6"/>
          <p:cNvSpPr txBox="1"/>
          <p:nvPr/>
        </p:nvSpPr>
        <p:spPr>
          <a:xfrm>
            <a:off x="184754" y="1416383"/>
            <a:ext cx="1451253" cy="105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T Sans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&gt; 6000 </a:t>
            </a:r>
            <a:endParaRPr sz="3200" b="1" i="0" u="none" strike="noStrike" cap="none" dirty="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ru-RU" sz="15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добровольцев </a:t>
            </a:r>
            <a:br>
              <a:rPr lang="ru-RU" sz="15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5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ru-RU" sz="15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отрасли (+10%)</a:t>
            </a:r>
            <a:endParaRPr sz="15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6"/>
          <p:cNvSpPr txBox="1"/>
          <p:nvPr/>
        </p:nvSpPr>
        <p:spPr>
          <a:xfrm>
            <a:off x="2092684" y="1416383"/>
            <a:ext cx="1451253" cy="924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T Sans"/>
              <a:buNone/>
            </a:pPr>
            <a:r>
              <a:rPr lang="ru-RU" sz="3200" b="1" i="0" u="none" strike="noStrike" cap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&gt; 400 </a:t>
            </a:r>
            <a:endParaRPr sz="3200" b="1" i="0" u="none" strike="noStrike" cap="none" dirty="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ru-RU" b="1" dirty="0"/>
              <a:t>п</a:t>
            </a:r>
            <a:r>
              <a:rPr lang="ru-RU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роектов (+15%)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6"/>
          <p:cNvSpPr txBox="1"/>
          <p:nvPr/>
        </p:nvSpPr>
        <p:spPr>
          <a:xfrm>
            <a:off x="4000613" y="1416383"/>
            <a:ext cx="1065139" cy="924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T Sans"/>
              <a:buNone/>
            </a:pPr>
            <a:r>
              <a:rPr lang="ru-RU" sz="3200" b="1" dirty="0" smtClean="0">
                <a:latin typeface="PT Sans"/>
                <a:ea typeface="PT Sans"/>
                <a:cs typeface="PT Sans"/>
                <a:sym typeface="PT Sans"/>
              </a:rPr>
              <a:t>32</a:t>
            </a:r>
            <a:r>
              <a:rPr lang="ru-RU" sz="3200" b="1" i="0" u="none" strike="noStrike" cap="none" dirty="0" smtClean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00 </a:t>
            </a:r>
            <a:endParaRPr sz="3200" b="1" i="0" u="none" strike="noStrike" cap="none" dirty="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ru-RU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Доноров (+6,6%)</a:t>
            </a:r>
            <a:endParaRPr sz="14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"/>
          <p:cNvSpPr txBox="1"/>
          <p:nvPr/>
        </p:nvSpPr>
        <p:spPr>
          <a:xfrm>
            <a:off x="5505499" y="1416383"/>
            <a:ext cx="1728355" cy="1248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T Sans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12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ежегодных общеотраслевых акций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6"/>
          <p:cNvSpPr txBox="1"/>
          <p:nvPr/>
        </p:nvSpPr>
        <p:spPr>
          <a:xfrm>
            <a:off x="7629997" y="1416383"/>
            <a:ext cx="1728355" cy="924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 fontScale="92500"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50000"/>
              <a:buFont typeface="PT Sans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150</a:t>
            </a:r>
            <a:r>
              <a:rPr lang="ru-RU" sz="1400" b="1" i="0" u="none" strike="noStrike" cap="none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 </a:t>
            </a: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часов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50000"/>
              <a:buFont typeface="Arial"/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Образовательного контента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1" name="Google Shape;261;p6"/>
          <p:cNvGrpSpPr/>
          <p:nvPr/>
        </p:nvGrpSpPr>
        <p:grpSpPr>
          <a:xfrm>
            <a:off x="7794671" y="3429000"/>
            <a:ext cx="5974599" cy="3429000"/>
            <a:chOff x="8404840" y="5715000"/>
            <a:chExt cx="5974598" cy="3429000"/>
          </a:xfrm>
        </p:grpSpPr>
        <p:pic>
          <p:nvPicPr>
            <p:cNvPr id="262" name="Google Shape;262;p6"/>
            <p:cNvPicPr preferRelativeResize="0"/>
            <p:nvPr/>
          </p:nvPicPr>
          <p:blipFill rotWithShape="1">
            <a:blip r:embed="rId3">
              <a:alphaModFix/>
            </a:blip>
            <a:srcRect b="48974"/>
            <a:stretch/>
          </p:blipFill>
          <p:spPr>
            <a:xfrm>
              <a:off x="8404840" y="5955409"/>
              <a:ext cx="5974598" cy="31885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3" name="Google Shape;263;p6"/>
            <p:cNvSpPr/>
            <p:nvPr/>
          </p:nvSpPr>
          <p:spPr>
            <a:xfrm>
              <a:off x="12395200" y="5715000"/>
              <a:ext cx="1524000" cy="222730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4" name="Google Shape;264;p6"/>
          <p:cNvSpPr/>
          <p:nvPr/>
        </p:nvSpPr>
        <p:spPr>
          <a:xfrm rot="5400000">
            <a:off x="9906695" y="1236573"/>
            <a:ext cx="652643" cy="652504"/>
          </a:xfrm>
          <a:custGeom>
            <a:avLst/>
            <a:gdLst/>
            <a:ahLst/>
            <a:cxnLst/>
            <a:rect l="l" t="t" r="r" b="b"/>
            <a:pathLst>
              <a:path w="652643" h="765922" extrusionOk="0">
                <a:moveTo>
                  <a:pt x="12343" y="429792"/>
                </a:moveTo>
                <a:cubicBezTo>
                  <a:pt x="-49233" y="155781"/>
                  <a:pt x="134166" y="27360"/>
                  <a:pt x="240816" y="7915"/>
                </a:cubicBezTo>
                <a:cubicBezTo>
                  <a:pt x="347466" y="-11530"/>
                  <a:pt x="602508" y="-21663"/>
                  <a:pt x="652242" y="313121"/>
                </a:cubicBezTo>
                <a:cubicBezTo>
                  <a:pt x="663255" y="746918"/>
                  <a:pt x="444854" y="770973"/>
                  <a:pt x="333180" y="765296"/>
                </a:cubicBezTo>
                <a:cubicBezTo>
                  <a:pt x="221506" y="759619"/>
                  <a:pt x="73919" y="703803"/>
                  <a:pt x="12343" y="429792"/>
                </a:cubicBezTo>
                <a:close/>
              </a:path>
            </a:pathLst>
          </a:custGeom>
          <a:solidFill>
            <a:srgbClr val="FBD3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rgbClr val="00206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65" name="Google Shape;265;p6"/>
          <p:cNvSpPr txBox="1"/>
          <p:nvPr/>
        </p:nvSpPr>
        <p:spPr>
          <a:xfrm>
            <a:off x="9632119" y="1340578"/>
            <a:ext cx="1451253" cy="924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2825" tIns="45700" rIns="22825" bIns="45700" anchor="t" anchorCtr="0">
            <a:normAutofit fontScale="92500" lnSpcReduction="1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50000"/>
              <a:buFont typeface="PT Sans"/>
              <a:buNone/>
            </a:pPr>
            <a:r>
              <a:rPr lang="ru-RU" sz="3200" b="1" i="0" u="none" strike="noStrike" cap="none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15</a:t>
            </a:r>
            <a:endParaRPr sz="3200" b="1" i="0" u="none" strike="noStrike" cap="none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50000"/>
              <a:buFont typeface="Arial"/>
              <a:buNone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компаний- партнеров</a:t>
            </a:r>
            <a:endParaRPr sz="1400" b="1" i="0" u="none" strike="noStrike" cap="none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66" name="Google Shape;266;p6"/>
          <p:cNvSpPr txBox="1"/>
          <p:nvPr/>
        </p:nvSpPr>
        <p:spPr>
          <a:xfrm>
            <a:off x="265181" y="3429000"/>
            <a:ext cx="4624856" cy="27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28B"/>
              </a:buClr>
              <a:buSzPts val="2000"/>
              <a:buFont typeface="Arial"/>
              <a:buNone/>
            </a:pPr>
            <a:r>
              <a:rPr lang="ru-RU" sz="2000" b="1" i="0" u="none" strike="noStrike" cap="none">
                <a:solidFill>
                  <a:srgbClr val="29828B"/>
                </a:solidFill>
                <a:latin typeface="Arial"/>
                <a:ea typeface="Arial"/>
                <a:cs typeface="Arial"/>
                <a:sym typeface="Arial"/>
              </a:rPr>
              <a:t>Волонтерская и КСО программа получила премии:</a:t>
            </a:r>
            <a:endParaRPr/>
          </a:p>
          <a:p>
            <a:pPr marL="380638" marR="0" lvl="0" indent="-380638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«Чемпионы добрых дел»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638" marR="0" lvl="0" indent="-38063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«Хрустальная пирамида «КСО года»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638" marR="0" lvl="0" indent="-38063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«Лидеры инвестиций»</a:t>
            </a:r>
            <a:endParaRPr/>
          </a:p>
          <a:p>
            <a:pPr marL="380638" marR="0" lvl="0" indent="-38063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«Молодой специалист года»</a:t>
            </a:r>
            <a:endParaRPr/>
          </a:p>
          <a:p>
            <a:pPr marL="380638" marR="0" lvl="0" indent="-38063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People Investor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0638" marR="0" lvl="0" indent="-38063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Национальная экологическая премия «Комсомольской правды»</a:t>
            </a:r>
            <a:endParaRPr/>
          </a:p>
        </p:txBody>
      </p:sp>
      <p:sp>
        <p:nvSpPr>
          <p:cNvPr id="267" name="Google Shape;267;p6"/>
          <p:cNvSpPr txBox="1"/>
          <p:nvPr/>
        </p:nvSpPr>
        <p:spPr>
          <a:xfrm>
            <a:off x="4654131" y="3429000"/>
            <a:ext cx="5726783" cy="3123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828B"/>
              </a:buClr>
              <a:buSzPts val="2000"/>
              <a:buFont typeface="Arial"/>
              <a:buNone/>
            </a:pPr>
            <a:r>
              <a:rPr lang="ru-RU" sz="2000" b="1" i="0" u="none" strike="noStrike" cap="none" dirty="0">
                <a:solidFill>
                  <a:srgbClr val="29828B"/>
                </a:solidFill>
                <a:latin typeface="Arial"/>
                <a:ea typeface="Arial"/>
                <a:cs typeface="Arial"/>
                <a:sym typeface="Arial"/>
              </a:rPr>
              <a:t>Отдельные проекты признаны лучшими в рамках всероссийских конкурсов:</a:t>
            </a:r>
            <a:endParaRPr dirty="0"/>
          </a:p>
          <a:p>
            <a:pPr marL="228384" marR="0" lvl="0" indent="-228384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Лучший проект Российской энергетической недели</a:t>
            </a:r>
            <a:endParaRPr dirty="0"/>
          </a:p>
          <a:p>
            <a:pPr marL="228384" marR="0" lvl="0" indent="-22838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«Лучший социальный проект России» (3 проекта)</a:t>
            </a:r>
            <a:endParaRPr dirty="0"/>
          </a:p>
          <a:p>
            <a:pPr marL="228384" marR="0" lvl="0" indent="-22838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«Чемпионы добрых дел» </a:t>
            </a:r>
            <a:endParaRPr dirty="0"/>
          </a:p>
          <a:p>
            <a:pPr marL="228384" marR="0" lvl="0" indent="-22838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«Создавая  будущее»</a:t>
            </a:r>
            <a:endParaRPr dirty="0"/>
          </a:p>
          <a:p>
            <a:pPr marL="228384" marR="0" lvl="0" indent="-22838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проекта в финале премии «</a:t>
            </a:r>
            <a:r>
              <a:rPr lang="ru-RU" sz="1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МыВместе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 2022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«Люди и города</a:t>
            </a:r>
            <a:r>
              <a:rPr lang="ru-RU" sz="1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 (1 место)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1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Доброделы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Атомфлота</a:t>
            </a: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lang="ru-RU"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«Пушистый атом»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3029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206" name="Google Shape;206;p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2844" t="23829" r="29918" b="11094"/>
          <a:stretch/>
        </p:blipFill>
        <p:spPr>
          <a:xfrm>
            <a:off x="334296" y="148816"/>
            <a:ext cx="11429494" cy="6222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212" name="Google Shape;212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2844" t="23468" r="29918" b="10325"/>
          <a:stretch/>
        </p:blipFill>
        <p:spPr>
          <a:xfrm>
            <a:off x="157931" y="152400"/>
            <a:ext cx="11804914" cy="65384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7"/>
          <p:cNvSpPr/>
          <p:nvPr/>
        </p:nvSpPr>
        <p:spPr>
          <a:xfrm>
            <a:off x="8446" y="3198548"/>
            <a:ext cx="5565732" cy="3659452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7"/>
          <p:cNvSpPr/>
          <p:nvPr/>
        </p:nvSpPr>
        <p:spPr>
          <a:xfrm>
            <a:off x="3795386" y="0"/>
            <a:ext cx="8909659" cy="3429000"/>
          </a:xfrm>
          <a:prstGeom prst="rect">
            <a:avLst/>
          </a:prstGeom>
          <a:solidFill>
            <a:srgbClr val="5BBFE3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7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5" name="Google Shape;275;p7" descr="Изображение выглядит как трава, внешний, человек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69190" y="0"/>
            <a:ext cx="10287000" cy="6858000"/>
          </a:xfrm>
          <a:prstGeom prst="rect">
            <a:avLst/>
          </a:prstGeom>
          <a:solidFill>
            <a:srgbClr val="242785"/>
          </a:solidFill>
          <a:ln>
            <a:noFill/>
          </a:ln>
        </p:spPr>
      </p:pic>
      <p:pic>
        <p:nvPicPr>
          <p:cNvPr id="276" name="Google Shape;276;p7"/>
          <p:cNvPicPr preferRelativeResize="0"/>
          <p:nvPr/>
        </p:nvPicPr>
        <p:blipFill rotWithShape="1">
          <a:blip r:embed="rId5">
            <a:alphaModFix/>
          </a:blip>
          <a:srcRect l="21575" t="5334" r="3843" b="2683"/>
          <a:stretch/>
        </p:blipFill>
        <p:spPr>
          <a:xfrm>
            <a:off x="2638193" y="0"/>
            <a:ext cx="98866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7"/>
          <p:cNvSpPr txBox="1"/>
          <p:nvPr/>
        </p:nvSpPr>
        <p:spPr>
          <a:xfrm>
            <a:off x="1045592" y="2358474"/>
            <a:ext cx="6535946" cy="135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000" tIns="60000" rIns="120000" bIns="60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ПРЕДЛАГАЕМЫЕ ПРОЕКТЫ</a:t>
            </a:r>
            <a:endParaRPr sz="40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8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8"/>
          <p:cNvSpPr/>
          <p:nvPr/>
        </p:nvSpPr>
        <p:spPr>
          <a:xfrm>
            <a:off x="-2469" y="9845"/>
            <a:ext cx="12192001" cy="6858000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8"/>
          <p:cNvPicPr preferRelativeResize="0"/>
          <p:nvPr/>
        </p:nvPicPr>
        <p:blipFill rotWithShape="1">
          <a:blip r:embed="rId4">
            <a:alphaModFix/>
          </a:blip>
          <a:srcRect t="74341" r="22122"/>
          <a:stretch/>
        </p:blipFill>
        <p:spPr>
          <a:xfrm flipH="1">
            <a:off x="2697271" y="5108367"/>
            <a:ext cx="9494729" cy="1759478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8"/>
          <p:cNvSpPr/>
          <p:nvPr/>
        </p:nvSpPr>
        <p:spPr>
          <a:xfrm>
            <a:off x="803752" y="753362"/>
            <a:ext cx="3787035" cy="333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ПРЕДОСТАВЛЕНИЕ КОММУНИКАЦИОННЫХ </a:t>
            </a:r>
            <a:br>
              <a:rPr lang="ru-RU"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МЕТОДИЧЕСКИХ МАТЕРИАЛОВ ПО </a:t>
            </a:r>
            <a:br>
              <a:rPr lang="ru-RU"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ЭКО И СОЦИАЛЬНОЙ ТЕМАТИКЕ</a:t>
            </a:r>
            <a:r>
              <a:rPr lang="ru-RU" sz="2200" b="1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200" b="1" u="sng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как готовых, так и разработка новых </a:t>
            </a:r>
            <a:r>
              <a:rPr lang="ru-RU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(по запросу на почту EVaNikonova@rosatom.ru)</a:t>
            </a:r>
            <a:endParaRPr sz="1800" i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8"/>
          <p:cNvSpPr/>
          <p:nvPr/>
        </p:nvSpPr>
        <p:spPr>
          <a:xfrm>
            <a:off x="895143" y="3905277"/>
            <a:ext cx="2401334" cy="4571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8"/>
          <p:cNvSpPr txBox="1"/>
          <p:nvPr/>
        </p:nvSpPr>
        <p:spPr>
          <a:xfrm>
            <a:off x="11594058" y="6455314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rgbClr val="1D2289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>
              <a:solidFill>
                <a:srgbClr val="1D22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8" name="Google Shape;288;p8"/>
          <p:cNvGrpSpPr/>
          <p:nvPr/>
        </p:nvGrpSpPr>
        <p:grpSpPr>
          <a:xfrm>
            <a:off x="6096000" y="825152"/>
            <a:ext cx="4202097" cy="3842037"/>
            <a:chOff x="1014608" y="1643396"/>
            <a:chExt cx="4885992" cy="3842037"/>
          </a:xfrm>
        </p:grpSpPr>
        <p:sp>
          <p:nvSpPr>
            <p:cNvPr id="289" name="Google Shape;289;p8"/>
            <p:cNvSpPr/>
            <p:nvPr/>
          </p:nvSpPr>
          <p:spPr>
            <a:xfrm>
              <a:off x="1014608" y="1643396"/>
              <a:ext cx="4885992" cy="3842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ОБУЧЕНИЕ</a:t>
              </a:r>
              <a:endParaRPr sz="2400" b="1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50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 b="1" dirty="0">
                  <a:solidFill>
                    <a:schemeClr val="lt1"/>
                  </a:solidFill>
                  <a:sym typeface="Arial"/>
                </a:rPr>
                <a:t>КСО-УНИВЕРСИТЕТ РОСАТОМА (СЕНТЯБРЬ 2023)</a:t>
              </a:r>
              <a:endParaRPr b="1" dirty="0"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КОНФЕРЕНЦИЯ PRO-ДОБРО</a:t>
              </a:r>
              <a:endParaRPr dirty="0"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КОНФЕРЕНЦИЯ PRO-ЭКОЛОГИЮ</a:t>
              </a:r>
              <a:endParaRPr dirty="0"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ТЕМАТИЧЕСКИЕ </a:t>
              </a:r>
              <a:r>
                <a:rPr lang="ru-RU" sz="18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ВЕБИНАРЫ В ТЕЧЕНИЕ ГОДА</a:t>
              </a:r>
              <a:endParaRPr sz="1800" dirty="0">
                <a:solidFill>
                  <a:schemeClr val="lt1"/>
                </a:solidFill>
              </a:endParaRPr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Char char="-"/>
              </a:pPr>
              <a:r>
                <a:rPr lang="ru-RU" sz="1800" dirty="0">
                  <a:solidFill>
                    <a:schemeClr val="lt1"/>
                  </a:solidFill>
                </a:rPr>
                <a:t>ГРАНТРАЙТИНГ</a:t>
              </a:r>
              <a:endParaRPr sz="1800" dirty="0">
                <a:solidFill>
                  <a:schemeClr val="lt1"/>
                </a:solidFill>
              </a:endParaRPr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 b="1" dirty="0">
                  <a:solidFill>
                    <a:schemeClr val="lt1"/>
                  </a:solidFill>
                  <a:sym typeface="Arial"/>
                </a:rPr>
                <a:t>АКСЕЛЕРАТОР СОЦИАЛЬНЫХ ПРОЕКТОВ</a:t>
              </a:r>
              <a:endParaRPr b="1" dirty="0"/>
            </a:p>
            <a:p>
              <a:pPr marL="285750" marR="0" lvl="0" indent="-171450" algn="l" rtl="0"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/>
            <p:nvPr/>
          </p:nvSpPr>
          <p:spPr>
            <a:xfrm>
              <a:off x="1129017" y="2158489"/>
              <a:ext cx="2401334" cy="4571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9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9"/>
          <p:cNvSpPr/>
          <p:nvPr/>
        </p:nvSpPr>
        <p:spPr>
          <a:xfrm>
            <a:off x="752885" y="1351094"/>
            <a:ext cx="3776540" cy="2949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КОНКУРСНЫЕ МЕРОПРИЯТИЯ </a:t>
            </a:r>
            <a:endParaRPr/>
          </a:p>
          <a:p>
            <a:pPr marL="0" marR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КЕЙС-ЧЕМПИОНАТ СОЦИАЛЬНЫХ ПРОЕКТОВ</a:t>
            </a:r>
            <a:endParaRPr/>
          </a:p>
          <a:p>
            <a:pPr marL="285750" marR="0" lvl="0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РАЗРАБОТКА ИДЕЙ СОЦИАЛЬНЫХ ПРОЕКТОВ </a:t>
            </a:r>
            <a:endParaRPr/>
          </a:p>
          <a:p>
            <a:pPr marL="285750" marR="0" lvl="0" indent="-285750" algn="l" rtl="0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-"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КОНКУРС РЕАЛИЗОВАННЫХ СОЦИАЛЬНЫХ ПРОЕКТОВ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9"/>
          <p:cNvSpPr/>
          <p:nvPr/>
        </p:nvSpPr>
        <p:spPr>
          <a:xfrm>
            <a:off x="752885" y="2305636"/>
            <a:ext cx="2401334" cy="4571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0" name="Google Shape;300;p9"/>
          <p:cNvGrpSpPr/>
          <p:nvPr/>
        </p:nvGrpSpPr>
        <p:grpSpPr>
          <a:xfrm>
            <a:off x="5193903" y="1355068"/>
            <a:ext cx="3905707" cy="3303468"/>
            <a:chOff x="7919349" y="1571606"/>
            <a:chExt cx="3270000" cy="3303468"/>
          </a:xfrm>
        </p:grpSpPr>
        <p:sp>
          <p:nvSpPr>
            <p:cNvPr id="301" name="Google Shape;301;p9"/>
            <p:cNvSpPr/>
            <p:nvPr/>
          </p:nvSpPr>
          <p:spPr>
            <a:xfrm>
              <a:off x="7919349" y="1571606"/>
              <a:ext cx="3270000" cy="33034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РАБОТА С СООБЩЕСТВАМИ</a:t>
              </a:r>
              <a:endParaRPr sz="2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50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ПРОЕКТ «ПЕСОЧНИЦА»</a:t>
              </a:r>
              <a:endParaRPr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РЕГИОНАЛЬНЫЕ ФЕСТИВАЛИ</a:t>
              </a:r>
              <a:endParaRPr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ТЕМАТИЧЕСКИЕ КОМЬЮНИТИ В РЕГИОНАХ </a:t>
              </a:r>
              <a:endParaRPr/>
            </a:p>
            <a:p>
              <a:pPr marL="285750" marR="0" lvl="0" indent="-285750" algn="l" rtl="0">
                <a:spcBef>
                  <a:spcPts val="3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Char char="-"/>
              </a:pPr>
              <a:r>
                <a:rPr lang="ru-RU"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УЧАСТИЕ В ЖИЗНИ ВАШЕГО ГОРОДА</a:t>
              </a:r>
              <a:endParaRPr/>
            </a:p>
            <a:p>
              <a:pPr marL="285750" marR="0" lvl="0" indent="-171450" algn="l" rtl="0">
                <a:spcBef>
                  <a:spcPts val="3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9"/>
            <p:cNvSpPr/>
            <p:nvPr/>
          </p:nvSpPr>
          <p:spPr>
            <a:xfrm>
              <a:off x="7999248" y="2465433"/>
              <a:ext cx="2401334" cy="4571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72000" tIns="36000" rIns="72000" bIns="36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endParaRPr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0"/>
          <p:cNvSpPr/>
          <p:nvPr/>
        </p:nvSpPr>
        <p:spPr>
          <a:xfrm>
            <a:off x="8446" y="3198548"/>
            <a:ext cx="5565732" cy="3659452"/>
          </a:xfrm>
          <a:prstGeom prst="rect">
            <a:avLst/>
          </a:prstGeom>
          <a:solidFill>
            <a:srgbClr val="242785"/>
          </a:solidFill>
          <a:ln>
            <a:noFill/>
          </a:ln>
        </p:spPr>
        <p:txBody>
          <a:bodyPr spcFirstLastPara="1" wrap="square" lIns="72000" tIns="36000" rIns="72000" bIns="36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0"/>
          <p:cNvSpPr txBox="1">
            <a:spLocks noGrp="1"/>
          </p:cNvSpPr>
          <p:nvPr>
            <p:ph type="sldNum" idx="12"/>
          </p:nvPr>
        </p:nvSpPr>
        <p:spPr>
          <a:xfrm>
            <a:off x="11584705" y="6455315"/>
            <a:ext cx="450795" cy="27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750" tIns="35900" rIns="71750" bIns="35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0"/>
          <p:cNvSpPr txBox="1"/>
          <p:nvPr/>
        </p:nvSpPr>
        <p:spPr>
          <a:xfrm>
            <a:off x="527019" y="2214136"/>
            <a:ext cx="4528586" cy="135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0000" tIns="60000" rIns="120000" bIns="60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ru-RU" sz="4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СОЦИАЛЬНЫЕ АКЦИИ</a:t>
            </a:r>
            <a:endParaRPr sz="40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p10" descr="Изображение выглядит как человек, толпа&#10;&#10;Автоматически созданное описание"/>
          <p:cNvPicPr preferRelativeResize="0"/>
          <p:nvPr/>
        </p:nvPicPr>
        <p:blipFill rotWithShape="1">
          <a:blip r:embed="rId4">
            <a:alphaModFix/>
          </a:blip>
          <a:srcRect r="7691"/>
          <a:stretch/>
        </p:blipFill>
        <p:spPr>
          <a:xfrm>
            <a:off x="2698935" y="0"/>
            <a:ext cx="949489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10"/>
          <p:cNvPicPr preferRelativeResize="0"/>
          <p:nvPr/>
        </p:nvPicPr>
        <p:blipFill rotWithShape="1">
          <a:blip r:embed="rId5">
            <a:alphaModFix/>
          </a:blip>
          <a:srcRect l="21575" t="5334" r="3843" b="2683"/>
          <a:stretch/>
        </p:blipFill>
        <p:spPr>
          <a:xfrm>
            <a:off x="2305311" y="0"/>
            <a:ext cx="988668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Rosatom DSU">
      <a:dk1>
        <a:srgbClr val="000000"/>
      </a:dk1>
      <a:lt1>
        <a:srgbClr val="FFFFFF"/>
      </a:lt1>
      <a:dk2>
        <a:srgbClr val="1C436A"/>
      </a:dk2>
      <a:lt2>
        <a:srgbClr val="FFFFFF"/>
      </a:lt2>
      <a:accent1>
        <a:srgbClr val="D8D8D8"/>
      </a:accent1>
      <a:accent2>
        <a:srgbClr val="97C3FF"/>
      </a:accent2>
      <a:accent3>
        <a:srgbClr val="FFC000"/>
      </a:accent3>
      <a:accent4>
        <a:srgbClr val="92D050"/>
      </a:accent4>
      <a:accent5>
        <a:srgbClr val="C00000"/>
      </a:accent5>
      <a:accent6>
        <a:srgbClr val="A5A5A5"/>
      </a:accent6>
      <a:hlink>
        <a:srgbClr val="3375B7"/>
      </a:hlink>
      <a:folHlink>
        <a:srgbClr val="0020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545</Words>
  <Application>Microsoft Office PowerPoint</Application>
  <PresentationFormat>Широкоэкранный</PresentationFormat>
  <Paragraphs>119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PT Sans</vt:lpstr>
      <vt:lpstr>Calibri</vt:lpstr>
      <vt:lpstr>Arial</vt:lpstr>
      <vt:lpstr>3_Тема Office</vt:lpstr>
      <vt:lpstr>Тема Office</vt:lpstr>
      <vt:lpstr>1_Специальное оформление</vt:lpstr>
      <vt:lpstr>Презентация PowerPoint</vt:lpstr>
      <vt:lpstr>Участие студентов в социальных проектах</vt:lpstr>
      <vt:lpstr>Волонтерское движение в Росатоме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Рубинштейн Аркадий Захарович</dc:creator>
  <cp:lastModifiedBy>Никонова Евгения Вадимовна</cp:lastModifiedBy>
  <cp:revision>7</cp:revision>
  <dcterms:created xsi:type="dcterms:W3CDTF">2021-03-18T08:28:24Z</dcterms:created>
  <dcterms:modified xsi:type="dcterms:W3CDTF">2023-02-13T18:27:28Z</dcterms:modified>
</cp:coreProperties>
</file>