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  <p:sldMasterId id="2147483685" r:id="rId2"/>
    <p:sldMasterId id="2147483687" r:id="rId3"/>
  </p:sldMasterIdLst>
  <p:notesMasterIdLst>
    <p:notesMasterId r:id="rId6"/>
  </p:notesMasterIdLst>
  <p:sldIdLst>
    <p:sldId id="273" r:id="rId4"/>
    <p:sldId id="27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5420" userDrawn="1">
          <p15:clr>
            <a:srgbClr val="A4A3A4"/>
          </p15:clr>
        </p15:guide>
        <p15:guide id="4" pos="340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  <p:cmAuthor id="2" name="Щелканов Георгий Александрович" initials="ЩГА" lastIdx="5" clrIdx="1">
    <p:extLst>
      <p:ext uri="{19B8F6BF-5375-455C-9EA6-DF929625EA0E}">
        <p15:presenceInfo xmlns:p15="http://schemas.microsoft.com/office/powerpoint/2012/main" userId="Щелканов Георгий Александрович" providerId="None"/>
      </p:ext>
    </p:extLst>
  </p:cmAuthor>
  <p:cmAuthor id="3" name="Учетная запись Майкрософт" initials="УзМ" lastIdx="6" clrIdx="2">
    <p:extLst>
      <p:ext uri="{19B8F6BF-5375-455C-9EA6-DF929625EA0E}">
        <p15:presenceInfo xmlns:p15="http://schemas.microsoft.com/office/powerpoint/2012/main" userId="0cfe4cab2052347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92D05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59"/>
    <p:restoredTop sz="86722" autoAdjust="0"/>
  </p:normalViewPr>
  <p:slideViewPr>
    <p:cSldViewPr>
      <p:cViewPr varScale="1">
        <p:scale>
          <a:sx n="97" d="100"/>
          <a:sy n="97" d="100"/>
        </p:scale>
        <p:origin x="1380" y="72"/>
      </p:cViewPr>
      <p:guideLst>
        <p:guide orient="horz" pos="2160"/>
        <p:guide pos="2880"/>
        <p:guide pos="5420"/>
        <p:guide pos="340"/>
        <p:guide orient="horz"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&#1044;&#1080;&#1072;&#1075;&#1088;&#1072;&#1084;&#1084;&#1072;%20&#1074;%20Microsoft%20PowerPoint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99255462801770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63500" sx="102000" sy="102000" algn="ctr" rotWithShape="0">
                <a:prstClr val="black">
                  <a:alpha val="0"/>
                </a:prstClr>
              </a:outerShdw>
            </a:effectLst>
          </c:spPr>
          <c:explosion val="17"/>
          <c:dPt>
            <c:idx val="0"/>
            <c:bubble3D val="0"/>
            <c:explosion val="0"/>
            <c:spPr>
              <a:solidFill>
                <a:srgbClr val="F1A61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6E8-4A47-A275-B2E0729D4E98}"/>
              </c:ext>
            </c:extLst>
          </c:dPt>
          <c:dPt>
            <c:idx val="1"/>
            <c:bubble3D val="0"/>
            <c:explosion val="0"/>
            <c:spPr>
              <a:solidFill>
                <a:srgbClr val="F04E2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6E8-4A47-A275-B2E0729D4E98}"/>
              </c:ext>
            </c:extLst>
          </c:dPt>
          <c:dPt>
            <c:idx val="2"/>
            <c:bubble3D val="0"/>
            <c:explosion val="0"/>
            <c:spPr>
              <a:solidFill>
                <a:srgbClr val="B6247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6E8-4A47-A275-B2E0729D4E98}"/>
              </c:ext>
            </c:extLst>
          </c:dPt>
          <c:dPt>
            <c:idx val="3"/>
            <c:bubble3D val="0"/>
            <c:explosion val="0"/>
            <c:spPr>
              <a:solidFill>
                <a:srgbClr val="0F5FA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6E8-4A47-A275-B2E0729D4E98}"/>
              </c:ext>
            </c:extLst>
          </c:dPt>
          <c:dPt>
            <c:idx val="4"/>
            <c:bubble3D val="0"/>
            <c:explosion val="0"/>
            <c:spPr>
              <a:solidFill>
                <a:srgbClr val="5FAEE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6E8-4A47-A275-B2E0729D4E98}"/>
              </c:ext>
            </c:extLst>
          </c:dPt>
          <c:cat>
            <c:strRef>
              <c:f>Лист1!$A$2:$A$6</c:f>
              <c:strCache>
                <c:ptCount val="5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25</c:v>
                </c:pt>
                <c:pt idx="2">
                  <c:v>19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6E8-4A47-A275-B2E0729D4E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69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Динамика изменения набора</a:t>
            </a:r>
            <a:r>
              <a:rPr lang="ru-RU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aseline="0">
                <a:latin typeface="Arial" panose="020B0604020202020204" pitchFamily="34" charset="0"/>
                <a:cs typeface="Arial" panose="020B0604020202020204" pitchFamily="34" charset="0"/>
              </a:rPr>
              <a:t>выпускников вузов</a:t>
            </a:r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8A8-460A-982E-70DAA484D114}"/>
              </c:ext>
            </c:extLst>
          </c:dPt>
          <c:dPt>
            <c:idx val="7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8A8-460A-982E-70DAA484D114}"/>
              </c:ext>
            </c:extLst>
          </c:dPt>
          <c:dPt>
            <c:idx val="8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98A8-460A-982E-70DAA484D114}"/>
              </c:ext>
            </c:extLst>
          </c:dPt>
          <c:dPt>
            <c:idx val="9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8A8-460A-982E-70DAA484D114}"/>
              </c:ext>
            </c:extLst>
          </c:dPt>
          <c:dPt>
            <c:idx val="10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98A8-460A-982E-70DAA484D114}"/>
              </c:ext>
            </c:extLst>
          </c:dPt>
          <c:dPt>
            <c:idx val="11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8A8-460A-982E-70DAA484D114}"/>
              </c:ext>
            </c:extLst>
          </c:dPt>
          <c:dPt>
            <c:idx val="12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98A8-460A-982E-70DAA484D114}"/>
              </c:ext>
            </c:extLst>
          </c:dPt>
          <c:dPt>
            <c:idx val="13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8A8-460A-982E-70DAA484D114}"/>
              </c:ext>
            </c:extLst>
          </c:dPt>
          <c:dPt>
            <c:idx val="14"/>
            <c:invertIfNegative val="0"/>
            <c:bubble3D val="0"/>
            <c:spPr>
              <a:pattFill prst="dkUpDiag">
                <a:fgClr>
                  <a:srgbClr val="5B9BD5"/>
                </a:fgClr>
                <a:bgClr>
                  <a:sysClr val="window" lastClr="FFFFFF"/>
                </a:bgClr>
              </a:pattFill>
              <a:ln>
                <a:solidFill>
                  <a:srgbClr val="5B9BD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98A8-460A-982E-70DAA484D1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Лист4!$B$34:$P$34</c:f>
              <c:numCache>
                <c:formatCode>General</c:formatCode>
                <c:ptCount val="1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  <c:pt idx="9">
                  <c:v>2025</c:v>
                </c:pt>
                <c:pt idx="10">
                  <c:v>2026</c:v>
                </c:pt>
                <c:pt idx="11">
                  <c:v>2027</c:v>
                </c:pt>
                <c:pt idx="12">
                  <c:v>2028</c:v>
                </c:pt>
                <c:pt idx="13">
                  <c:v>2029</c:v>
                </c:pt>
                <c:pt idx="14">
                  <c:v>2030</c:v>
                </c:pt>
              </c:numCache>
            </c:numRef>
          </c:cat>
          <c:val>
            <c:numRef>
              <c:f>Лист4!$B$35:$P$35</c:f>
              <c:numCache>
                <c:formatCode>General</c:formatCode>
                <c:ptCount val="15"/>
                <c:pt idx="0">
                  <c:v>1098</c:v>
                </c:pt>
                <c:pt idx="1">
                  <c:v>1208</c:v>
                </c:pt>
                <c:pt idx="2">
                  <c:v>1195</c:v>
                </c:pt>
                <c:pt idx="3">
                  <c:v>1571</c:v>
                </c:pt>
                <c:pt idx="4">
                  <c:v>1783</c:v>
                </c:pt>
                <c:pt idx="5">
                  <c:v>1693</c:v>
                </c:pt>
                <c:pt idx="6">
                  <c:v>2026</c:v>
                </c:pt>
                <c:pt idx="7">
                  <c:v>1892</c:v>
                </c:pt>
                <c:pt idx="8">
                  <c:v>2082</c:v>
                </c:pt>
                <c:pt idx="9">
                  <c:v>2151</c:v>
                </c:pt>
                <c:pt idx="10">
                  <c:v>2224</c:v>
                </c:pt>
                <c:pt idx="11">
                  <c:v>2238</c:v>
                </c:pt>
                <c:pt idx="12">
                  <c:v>2273</c:v>
                </c:pt>
                <c:pt idx="13">
                  <c:v>2190</c:v>
                </c:pt>
                <c:pt idx="14">
                  <c:v>2254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A8-460A-982E-70DAA484D1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4029903"/>
        <c:axId val="2064031151"/>
      </c:barChart>
      <c:catAx>
        <c:axId val="20640299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064031151"/>
        <c:crosses val="autoZero"/>
        <c:auto val="1"/>
        <c:lblAlgn val="ctr"/>
        <c:lblOffset val="100"/>
        <c:noMultiLvlLbl val="0"/>
      </c:catAx>
      <c:valAx>
        <c:axId val="206403115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640299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Топ-10 дивизионов</a:t>
            </a:r>
            <a:r>
              <a:rPr lang="ru-RU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baseline="0" dirty="0">
                <a:latin typeface="Arial" panose="020B0604020202020204" pitchFamily="34" charset="0"/>
                <a:cs typeface="Arial" panose="020B0604020202020204" pitchFamily="34" charset="0"/>
              </a:rPr>
              <a:t>по потребности в наборе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pattFill prst="dkUpDiag">
              <a:fgClr>
                <a:srgbClr val="5B9BD5"/>
              </a:fgClr>
              <a:bgClr>
                <a:sysClr val="window" lastClr="FFFFFF"/>
              </a:bgClr>
            </a:pattFill>
            <a:ln>
              <a:solidFill>
                <a:srgbClr val="5B9BD5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Лист4!$B$37:$B$46</c:f>
              <c:strCache>
                <c:ptCount val="10"/>
                <c:pt idx="0">
                  <c:v>Ядерный оружейный комплекс</c:v>
                </c:pt>
                <c:pt idx="1">
                  <c:v>Концерн "Росэнергоатом"</c:v>
                </c:pt>
                <c:pt idx="2">
                  <c:v>ТВЭЛ</c:v>
                </c:pt>
                <c:pt idx="3">
                  <c:v>Гринатом</c:v>
                </c:pt>
                <c:pt idx="4">
                  <c:v>Наука и инновации</c:v>
                </c:pt>
                <c:pt idx="5">
                  <c:v>Инжиниринг</c:v>
                </c:pt>
                <c:pt idx="6">
                  <c:v>Атомэнергомаш</c:v>
                </c:pt>
                <c:pt idx="7">
                  <c:v>Русатом Оверсиз</c:v>
                </c:pt>
                <c:pt idx="8">
                  <c:v>АСУ ТП и электротехника</c:v>
                </c:pt>
                <c:pt idx="9">
                  <c:v>Северный морской путь</c:v>
                </c:pt>
              </c:strCache>
            </c:strRef>
          </c:cat>
          <c:val>
            <c:numRef>
              <c:f>Лист4!$C$37:$C$46</c:f>
              <c:numCache>
                <c:formatCode>General</c:formatCode>
                <c:ptCount val="10"/>
                <c:pt idx="0">
                  <c:v>5424</c:v>
                </c:pt>
                <c:pt idx="1">
                  <c:v>5360</c:v>
                </c:pt>
                <c:pt idx="2">
                  <c:v>1260</c:v>
                </c:pt>
                <c:pt idx="3">
                  <c:v>1155</c:v>
                </c:pt>
                <c:pt idx="4">
                  <c:v>827</c:v>
                </c:pt>
                <c:pt idx="5">
                  <c:v>759</c:v>
                </c:pt>
                <c:pt idx="6">
                  <c:v>717</c:v>
                </c:pt>
                <c:pt idx="7">
                  <c:v>453</c:v>
                </c:pt>
                <c:pt idx="8">
                  <c:v>342</c:v>
                </c:pt>
                <c:pt idx="9">
                  <c:v>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EC-49BE-86E9-FF2A417F96B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66755743"/>
        <c:axId val="166754495"/>
      </c:barChart>
      <c:catAx>
        <c:axId val="16675574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66754495"/>
        <c:crosses val="autoZero"/>
        <c:auto val="1"/>
        <c:lblAlgn val="ctr"/>
        <c:lblOffset val="100"/>
        <c:noMultiLvlLbl val="0"/>
      </c:catAx>
      <c:valAx>
        <c:axId val="166754495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1667557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Топ-15 востребованных направлений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специальностей</a:t>
            </a:r>
          </a:p>
        </c:rich>
      </c:tx>
      <c:layout>
        <c:manualLayout>
          <c:xMode val="edge"/>
          <c:yMode val="edge"/>
          <c:x val="0.22342037567244735"/>
          <c:y val="1.05959005128374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pattFill prst="dkUpDiag">
              <a:fgClr>
                <a:srgbClr val="5B9BD5"/>
              </a:fgClr>
              <a:bgClr>
                <a:sysClr val="window" lastClr="FFFFFF"/>
              </a:bgClr>
            </a:pattFill>
            <a:ln>
              <a:solidFill>
                <a:srgbClr val="5B9BD5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1.0641271302484699E-16"/>
                  <c:y val="2.95178731884276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5E-45FF-9698-2359910FE9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Лист4!$B$51:$B$65</c:f>
              <c:strCache>
                <c:ptCount val="15"/>
                <c:pt idx="0">
                  <c:v>Атомные станции: проектирование, эксплуатация и инжиниринг</c:v>
                </c:pt>
                <c:pt idx="1">
                  <c:v>Электроэнергетика и электротехника</c:v>
                </c:pt>
                <c:pt idx="2">
                  <c:v>Ядерная энергетика и теплофизика</c:v>
                </c:pt>
                <c:pt idx="3">
                  <c:v>Теплоэнергетика и теплотехника</c:v>
                </c:pt>
                <c:pt idx="4">
                  <c:v>Ядерные физика и технологии</c:v>
                </c:pt>
                <c:pt idx="5">
                  <c:v>Информатика и вычислительная техника</c:v>
                </c:pt>
                <c:pt idx="6">
                  <c:v>Конструкторско-технологическое обеспечение машиностроительных производств</c:v>
                </c:pt>
                <c:pt idx="7">
                  <c:v>Электроника и автоматика физических установок</c:v>
                </c:pt>
                <c:pt idx="8">
                  <c:v>Информационные системы и технологии</c:v>
                </c:pt>
                <c:pt idx="9">
                  <c:v>Ядерные реакторы и материалы</c:v>
                </c:pt>
                <c:pt idx="10">
                  <c:v>Химическая технология материалов современной энергетики</c:v>
                </c:pt>
                <c:pt idx="11">
                  <c:v>Прикладная математика и информатика</c:v>
                </c:pt>
                <c:pt idx="12">
                  <c:v>Физика</c:v>
                </c:pt>
                <c:pt idx="13">
                  <c:v>Строительство</c:v>
                </c:pt>
                <c:pt idx="14">
                  <c:v>Автоматизация технологических процессов и производств</c:v>
                </c:pt>
              </c:strCache>
            </c:strRef>
          </c:cat>
          <c:val>
            <c:numRef>
              <c:f>Лист4!$C$51:$C$65</c:f>
              <c:numCache>
                <c:formatCode>General</c:formatCode>
                <c:ptCount val="15"/>
                <c:pt idx="0">
                  <c:v>1749</c:v>
                </c:pt>
                <c:pt idx="1">
                  <c:v>1602</c:v>
                </c:pt>
                <c:pt idx="2">
                  <c:v>986</c:v>
                </c:pt>
                <c:pt idx="3">
                  <c:v>898</c:v>
                </c:pt>
                <c:pt idx="4">
                  <c:v>876</c:v>
                </c:pt>
                <c:pt idx="5">
                  <c:v>741</c:v>
                </c:pt>
                <c:pt idx="6">
                  <c:v>705</c:v>
                </c:pt>
                <c:pt idx="7">
                  <c:v>683</c:v>
                </c:pt>
                <c:pt idx="8">
                  <c:v>642</c:v>
                </c:pt>
                <c:pt idx="9">
                  <c:v>613</c:v>
                </c:pt>
                <c:pt idx="10">
                  <c:v>510</c:v>
                </c:pt>
                <c:pt idx="11">
                  <c:v>504</c:v>
                </c:pt>
                <c:pt idx="12">
                  <c:v>403</c:v>
                </c:pt>
                <c:pt idx="13">
                  <c:v>313</c:v>
                </c:pt>
                <c:pt idx="14">
                  <c:v>274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5E-45FF-9698-2359910FE94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488643039"/>
        <c:axId val="488643871"/>
      </c:barChart>
      <c:catAx>
        <c:axId val="488643039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88643871"/>
        <c:crosses val="autoZero"/>
        <c:auto val="1"/>
        <c:lblAlgn val="ctr"/>
        <c:lblOffset val="100"/>
        <c:noMultiLvlLbl val="0"/>
      </c:catAx>
      <c:valAx>
        <c:axId val="488643871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4886430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Топ-15</a:t>
            </a:r>
            <a:r>
              <a:rPr lang="ru-RU" baseline="0"/>
              <a:t> вузов по потребности в наборе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pattFill prst="dk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'[Диаграмма в Microsoft PowerPoint]Лист1'!$B$14:$B$28</c:f>
              <c:strCache>
                <c:ptCount val="15"/>
                <c:pt idx="0">
                  <c:v>НИЯУ МИФИ (с филиалами)</c:v>
                </c:pt>
                <c:pt idx="1">
                  <c:v>УрФУ им. Ельцина</c:v>
                </c:pt>
                <c:pt idx="2">
                  <c:v>НИУ МЭИ (с филиалами)</c:v>
                </c:pt>
                <c:pt idx="3">
                  <c:v>НИ ТПУ</c:v>
                </c:pt>
                <c:pt idx="4">
                  <c:v>ИГЭУ</c:v>
                </c:pt>
                <c:pt idx="5">
                  <c:v>НГТУ им. Алексеева</c:v>
                </c:pt>
                <c:pt idx="6">
                  <c:v>СПбПУ Петра Великого (с филиалами)</c:v>
                </c:pt>
                <c:pt idx="7">
                  <c:v>МГУ им. Ломоносова (с филиалами)</c:v>
                </c:pt>
                <c:pt idx="8">
                  <c:v>МГТУ им. Баумана</c:v>
                </c:pt>
                <c:pt idx="9">
                  <c:v>ННГУ им. Лобачевского</c:v>
                </c:pt>
                <c:pt idx="10">
                  <c:v>ВоронежГТУ</c:v>
                </c:pt>
                <c:pt idx="11">
                  <c:v>СевГУ</c:v>
                </c:pt>
                <c:pt idx="12">
                  <c:v>СГТУ имени Гагарина Ю.А.</c:v>
                </c:pt>
                <c:pt idx="13">
                  <c:v>МИРЭА</c:v>
                </c:pt>
                <c:pt idx="14">
                  <c:v>РХТУ им. Менделеева</c:v>
                </c:pt>
              </c:strCache>
            </c:strRef>
          </c:cat>
          <c:val>
            <c:numRef>
              <c:f>'[Диаграмма в Microsoft PowerPoint]Лист1'!$C$14:$C$28</c:f>
              <c:numCache>
                <c:formatCode>General</c:formatCode>
                <c:ptCount val="15"/>
                <c:pt idx="0">
                  <c:v>6299</c:v>
                </c:pt>
                <c:pt idx="1">
                  <c:v>1094</c:v>
                </c:pt>
                <c:pt idx="2">
                  <c:v>857</c:v>
                </c:pt>
                <c:pt idx="3">
                  <c:v>777</c:v>
                </c:pt>
                <c:pt idx="4">
                  <c:v>728</c:v>
                </c:pt>
                <c:pt idx="5">
                  <c:v>725</c:v>
                </c:pt>
                <c:pt idx="6">
                  <c:v>638</c:v>
                </c:pt>
                <c:pt idx="7">
                  <c:v>513</c:v>
                </c:pt>
                <c:pt idx="8">
                  <c:v>425</c:v>
                </c:pt>
                <c:pt idx="9">
                  <c:v>371</c:v>
                </c:pt>
                <c:pt idx="10">
                  <c:v>231</c:v>
                </c:pt>
                <c:pt idx="11">
                  <c:v>222</c:v>
                </c:pt>
                <c:pt idx="12">
                  <c:v>179</c:v>
                </c:pt>
                <c:pt idx="13">
                  <c:v>150</c:v>
                </c:pt>
                <c:pt idx="14">
                  <c:v>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90-41C5-91A9-B1B2F86E377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254500783"/>
        <c:axId val="254502863"/>
      </c:barChart>
      <c:catAx>
        <c:axId val="254500783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54502863"/>
        <c:crosses val="autoZero"/>
        <c:auto val="1"/>
        <c:lblAlgn val="ctr"/>
        <c:lblOffset val="100"/>
        <c:noMultiLvlLbl val="0"/>
      </c:catAx>
      <c:valAx>
        <c:axId val="254502863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2545007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34887-B0A5-46AC-92FC-B244B671277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73CE2-FAB5-4301-87B4-3C99F17B1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7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73CE2-FAB5-4301-87B4-3C99F17B1C4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54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73CE2-FAB5-4301-87B4-3C99F17B1C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80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30126" y="2853730"/>
            <a:ext cx="4429906" cy="1327315"/>
          </a:xfrm>
          <a:prstGeom prst="rect">
            <a:avLst/>
          </a:prstGeom>
        </p:spPr>
        <p:txBody>
          <a:bodyPr vert="horz" lIns="113590" tIns="56795" rIns="113590" bIns="56795" rtlCol="0" anchor="ctr">
            <a:noAutofit/>
          </a:bodyPr>
          <a:lstStyle/>
          <a:p>
            <a:pPr>
              <a:lnSpc>
                <a:spcPts val="4000"/>
              </a:lnSpc>
            </a:pPr>
            <a:r>
              <a:rPr lang="ru-RU" sz="4000" b="1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Тема </a:t>
            </a:r>
          </a:p>
          <a:p>
            <a:pPr>
              <a:lnSpc>
                <a:spcPts val="4000"/>
              </a:lnSpc>
            </a:pPr>
            <a:r>
              <a:rPr lang="ru-RU" sz="4000" b="1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презентации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8000" y="5389200"/>
            <a:ext cx="7430039" cy="1508263"/>
          </a:xfrm>
          <a:prstGeom prst="rect">
            <a:avLst/>
          </a:prstGeom>
        </p:spPr>
        <p:txBody>
          <a:bodyPr vert="horz" lIns="265040" tIns="132522" rIns="265040" bIns="132522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600" b="1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Фамилия Имя Отчество</a:t>
            </a:r>
          </a:p>
          <a:p>
            <a:pPr lvl="0">
              <a:spcBef>
                <a:spcPct val="0"/>
              </a:spcBef>
            </a:pPr>
            <a:r>
              <a:rPr lang="ru-RU" sz="1600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Должность</a:t>
            </a:r>
          </a:p>
        </p:txBody>
      </p:sp>
    </p:spTree>
    <p:extLst>
      <p:ext uri="{BB962C8B-B14F-4D97-AF65-F5344CB8AC3E}">
        <p14:creationId xmlns:p14="http://schemas.microsoft.com/office/powerpoint/2010/main" val="45232995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 userDrawn="1"/>
        </p:nvSpPr>
        <p:spPr>
          <a:xfrm>
            <a:off x="396330" y="2382772"/>
            <a:ext cx="4944007" cy="1327315"/>
          </a:xfrm>
          <a:prstGeom prst="rect">
            <a:avLst/>
          </a:prstGeom>
        </p:spPr>
        <p:txBody>
          <a:bodyPr vert="horz" lIns="113590" tIns="56795" rIns="113590" bIns="56795" rtlCol="0" anchor="ctr">
            <a:noAutofit/>
          </a:bodyPr>
          <a:lstStyle/>
          <a:p>
            <a:pPr>
              <a:lnSpc>
                <a:spcPts val="4319"/>
              </a:lnSpc>
            </a:pPr>
            <a:r>
              <a:rPr lang="ru-RU" sz="4600" b="1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1.1.</a:t>
            </a:r>
          </a:p>
          <a:p>
            <a:pPr>
              <a:lnSpc>
                <a:spcPts val="4319"/>
              </a:lnSpc>
            </a:pPr>
            <a:endParaRPr lang="ru-RU" sz="4600" b="1" dirty="0">
              <a:solidFill>
                <a:srgbClr val="333333"/>
              </a:solidFill>
              <a:latin typeface="Arial" pitchFamily="34" charset="0"/>
              <a:ea typeface="Rosatom Light" pitchFamily="34" charset="-52"/>
              <a:cs typeface="Arial" pitchFamily="34" charset="0"/>
            </a:endParaRPr>
          </a:p>
          <a:p>
            <a:pPr>
              <a:lnSpc>
                <a:spcPts val="4319"/>
              </a:lnSpc>
            </a:pPr>
            <a:r>
              <a:rPr lang="ru-RU" sz="4600" b="1" dirty="0" err="1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Перебивочный</a:t>
            </a:r>
            <a:r>
              <a:rPr lang="ru-RU" sz="4600" b="1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 </a:t>
            </a:r>
          </a:p>
          <a:p>
            <a:pPr>
              <a:lnSpc>
                <a:spcPts val="4319"/>
              </a:lnSpc>
            </a:pPr>
            <a:r>
              <a:rPr lang="ru-RU" sz="4600" b="1" dirty="0">
                <a:solidFill>
                  <a:srgbClr val="333333"/>
                </a:solidFill>
                <a:latin typeface="Arial" pitchFamily="34" charset="0"/>
                <a:ea typeface="Rosatom Light" pitchFamily="34" charset="-52"/>
                <a:cs typeface="Arial" pitchFamily="34" charset="0"/>
              </a:rPr>
              <a:t>слайд</a:t>
            </a:r>
          </a:p>
        </p:txBody>
      </p:sp>
    </p:spTree>
    <p:extLst>
      <p:ext uri="{BB962C8B-B14F-4D97-AF65-F5344CB8AC3E}">
        <p14:creationId xmlns:p14="http://schemas.microsoft.com/office/powerpoint/2010/main" val="2564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432000" y="1920706"/>
            <a:ext cx="4041695" cy="3223662"/>
          </a:xfrm>
          <a:prstGeom prst="rect">
            <a:avLst/>
          </a:prstGeom>
        </p:spPr>
        <p:txBody>
          <a:bodyPr vert="horz" lIns="113552" tIns="56775" rIns="113552" bIns="56775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Таким образом, начало повседневной работы </a:t>
            </a:r>
          </a:p>
          <a:p>
            <a:pPr lvl="0">
              <a:spcBef>
                <a:spcPct val="0"/>
              </a:spcBef>
            </a:pPr>
            <a:r>
              <a:rPr lang="ru-RU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по формированию позиции создает предпосылки качественно новых шагов для новых предложений. Соображения высшего порядка, а также дальнейшее развитие различных форм деятельности требует </a:t>
            </a:r>
          </a:p>
          <a:p>
            <a:pPr lvl="0">
              <a:spcBef>
                <a:spcPct val="0"/>
              </a:spcBef>
            </a:pPr>
            <a:r>
              <a:rPr lang="ru-RU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от нас системного анализа направлений прогрессивного развития. </a:t>
            </a:r>
          </a:p>
          <a:p>
            <a:pPr lvl="0">
              <a:spcBef>
                <a:spcPct val="0"/>
              </a:spcBef>
            </a:pPr>
            <a:endParaRPr lang="ru-RU" sz="12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spcBef>
                <a:spcPct val="0"/>
              </a:spcBef>
            </a:pPr>
            <a:r>
              <a:rPr lang="ru-RU" sz="12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С другой стороны выбранный нами инновационный путь играет важную роль в формировании экономической целесообразности принимаемых решений.</a:t>
            </a:r>
          </a:p>
        </p:txBody>
      </p:sp>
      <p:sp>
        <p:nvSpPr>
          <p:cNvPr id="8" name="Прямоугольник 9"/>
          <p:cNvSpPr/>
          <p:nvPr userDrawn="1"/>
        </p:nvSpPr>
        <p:spPr>
          <a:xfrm>
            <a:off x="4825092" y="5639074"/>
            <a:ext cx="382188" cy="72208"/>
          </a:xfrm>
          <a:prstGeom prst="rect">
            <a:avLst/>
          </a:prstGeom>
          <a:solidFill>
            <a:srgbClr val="EF74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195" tIns="39099" rIns="78195" bIns="39099"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10"/>
          <p:cNvSpPr/>
          <p:nvPr userDrawn="1"/>
        </p:nvSpPr>
        <p:spPr>
          <a:xfrm>
            <a:off x="5684573" y="5624834"/>
            <a:ext cx="382188" cy="72208"/>
          </a:xfrm>
          <a:prstGeom prst="rect">
            <a:avLst/>
          </a:prstGeom>
          <a:solidFill>
            <a:srgbClr val="F04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195" tIns="39099" rIns="78195" bIns="39099"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11"/>
          <p:cNvSpPr/>
          <p:nvPr userDrawn="1"/>
        </p:nvSpPr>
        <p:spPr>
          <a:xfrm>
            <a:off x="6620779" y="5639074"/>
            <a:ext cx="382188" cy="72208"/>
          </a:xfrm>
          <a:prstGeom prst="rect">
            <a:avLst/>
          </a:prstGeom>
          <a:solidFill>
            <a:srgbClr val="B426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195" tIns="39099" rIns="78195" bIns="39099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2"/>
          <p:cNvSpPr/>
          <p:nvPr userDrawn="1"/>
        </p:nvSpPr>
        <p:spPr>
          <a:xfrm>
            <a:off x="7427956" y="5639074"/>
            <a:ext cx="382188" cy="722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195" tIns="39099" rIns="78195" bIns="39099"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3"/>
          <p:cNvSpPr/>
          <p:nvPr userDrawn="1"/>
        </p:nvSpPr>
        <p:spPr>
          <a:xfrm>
            <a:off x="8244321" y="5639074"/>
            <a:ext cx="382188" cy="72208"/>
          </a:xfrm>
          <a:prstGeom prst="rect">
            <a:avLst/>
          </a:prstGeom>
          <a:solidFill>
            <a:srgbClr val="5EAE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195" tIns="39099" rIns="78195" bIns="39099"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4765764" y="5675176"/>
            <a:ext cx="500845" cy="429822"/>
          </a:xfrm>
          <a:prstGeom prst="rect">
            <a:avLst/>
          </a:prstGeom>
        </p:spPr>
        <p:txBody>
          <a:bodyPr vert="horz" lIns="113552" tIns="56775" rIns="113552" bIns="56775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8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1000</a:t>
            </a:r>
            <a:endParaRPr lang="ru-RU" sz="8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5601692" y="5660937"/>
            <a:ext cx="547955" cy="429822"/>
          </a:xfrm>
          <a:prstGeom prst="rect">
            <a:avLst/>
          </a:prstGeom>
        </p:spPr>
        <p:txBody>
          <a:bodyPr vert="horz" lIns="113552" tIns="56775" rIns="113552" bIns="56775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8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1000</a:t>
            </a:r>
            <a:endParaRPr lang="ru-RU" sz="8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 userDrawn="1"/>
        </p:nvSpPr>
        <p:spPr>
          <a:xfrm>
            <a:off x="6527990" y="5675176"/>
            <a:ext cx="567766" cy="429822"/>
          </a:xfrm>
          <a:prstGeom prst="rect">
            <a:avLst/>
          </a:prstGeom>
        </p:spPr>
        <p:txBody>
          <a:bodyPr vert="horz" lIns="113552" tIns="56775" rIns="113552" bIns="56775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8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1000</a:t>
            </a:r>
            <a:endParaRPr lang="ru-RU" sz="8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7348055" y="5675176"/>
            <a:ext cx="541996" cy="429822"/>
          </a:xfrm>
          <a:prstGeom prst="rect">
            <a:avLst/>
          </a:prstGeom>
        </p:spPr>
        <p:txBody>
          <a:bodyPr vert="horz" lIns="113552" tIns="56775" rIns="113552" bIns="56775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8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1000</a:t>
            </a:r>
            <a:endParaRPr lang="ru-RU" sz="8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 userDrawn="1"/>
        </p:nvSpPr>
        <p:spPr>
          <a:xfrm>
            <a:off x="8168015" y="5675176"/>
            <a:ext cx="534800" cy="429822"/>
          </a:xfrm>
          <a:prstGeom prst="rect">
            <a:avLst/>
          </a:prstGeom>
        </p:spPr>
        <p:txBody>
          <a:bodyPr vert="horz" lIns="113552" tIns="56775" rIns="113552" bIns="56775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8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1000</a:t>
            </a:r>
            <a:endParaRPr lang="ru-RU" sz="8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18" name="Диаграмма 19"/>
          <p:cNvGraphicFramePr/>
          <p:nvPr userDrawn="1">
            <p:extLst>
              <p:ext uri="{D42A27DB-BD31-4B8C-83A1-F6EECF244321}">
                <p14:modId xmlns:p14="http://schemas.microsoft.com/office/powerpoint/2010/main" val="519141638"/>
              </p:ext>
            </p:extLst>
          </p:nvPr>
        </p:nvGraphicFramePr>
        <p:xfrm>
          <a:off x="4825092" y="1484152"/>
          <a:ext cx="3714973" cy="383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224" y="6088211"/>
            <a:ext cx="2057400" cy="365125"/>
          </a:xfrm>
          <a:prstGeom prst="rect">
            <a:avLst/>
          </a:prstGeom>
        </p:spPr>
        <p:txBody>
          <a:bodyPr lIns="108000" tIns="108000" rIns="36000"/>
          <a:lstStyle/>
          <a:p>
            <a:pPr algn="r"/>
            <a:r>
              <a:rPr lang="en-US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ru-RU" sz="700" dirty="0">
              <a:solidFill>
                <a:srgbClr val="3333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 userDrawn="1"/>
        </p:nvSpPr>
        <p:spPr>
          <a:xfrm>
            <a:off x="323528" y="328782"/>
            <a:ext cx="4144224" cy="795962"/>
          </a:xfrm>
          <a:prstGeom prst="rect">
            <a:avLst/>
          </a:prstGeom>
        </p:spPr>
        <p:txBody>
          <a:bodyPr vert="horz" lIns="208800" tIns="72000" rIns="238502" bIns="119252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3200" b="1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Заголовок</a:t>
            </a:r>
          </a:p>
        </p:txBody>
      </p:sp>
      <p:sp>
        <p:nvSpPr>
          <p:cNvPr id="21" name="Прямоугольник 7"/>
          <p:cNvSpPr/>
          <p:nvPr userDrawn="1"/>
        </p:nvSpPr>
        <p:spPr>
          <a:xfrm>
            <a:off x="446135" y="6218304"/>
            <a:ext cx="2520280" cy="190600"/>
          </a:xfrm>
          <a:prstGeom prst="rect">
            <a:avLst/>
          </a:prstGeom>
        </p:spPr>
        <p:txBody>
          <a:bodyPr wrap="square" lIns="92153" tIns="36000" rIns="72000" bIns="46077">
            <a:spAutoFit/>
          </a:bodyPr>
          <a:lstStyle/>
          <a:p>
            <a:r>
              <a:rPr lang="ru-RU" sz="700" dirty="0">
                <a:solidFill>
                  <a:srgbClr val="333333"/>
                </a:solidFill>
                <a:latin typeface="Arial" charset="0"/>
                <a:ea typeface="Arial" charset="0"/>
                <a:cs typeface="Arial" charset="0"/>
              </a:rPr>
              <a:t>Место для указания источников и сносок</a:t>
            </a:r>
          </a:p>
        </p:txBody>
      </p:sp>
    </p:spTree>
    <p:extLst>
      <p:ext uri="{BB962C8B-B14F-4D97-AF65-F5344CB8AC3E}">
        <p14:creationId xmlns:p14="http://schemas.microsoft.com/office/powerpoint/2010/main" val="198818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B78C01C-1931-CF4F-A9E6-B5B2D4CC313B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EB84843-3395-A649-965A-DCE2EEB85F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211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548676"/>
            <a:ext cx="1116000" cy="142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51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0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1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"/>
          <p:cNvSpPr txBox="1">
            <a:spLocks/>
          </p:cNvSpPr>
          <p:nvPr/>
        </p:nvSpPr>
        <p:spPr>
          <a:xfrm>
            <a:off x="6912260" y="631666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EB84843-3395-A649-965A-DCE2EEB85F5C}" type="slidenum">
              <a:rPr lang="en-US" smtClean="0"/>
              <a:pPr algn="r"/>
              <a:t>1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08098" y="185280"/>
            <a:ext cx="7452320" cy="795962"/>
          </a:xfrm>
          <a:prstGeom prst="rect">
            <a:avLst/>
          </a:prstGeom>
        </p:spPr>
        <p:txBody>
          <a:bodyPr vert="horz" lIns="208800" tIns="72000" rIns="238502" bIns="11925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sz="1900" b="1" dirty="0">
                <a:latin typeface="Arial" charset="0"/>
                <a:ea typeface="Arial" charset="0"/>
                <a:cs typeface="Arial" charset="0"/>
              </a:rPr>
              <a:t>Потребности в наборе выпускников вузов 202</a:t>
            </a:r>
            <a:r>
              <a:rPr lang="en-US" sz="1900" b="1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ru-RU" sz="1900" b="1" dirty="0">
                <a:latin typeface="Arial" charset="0"/>
                <a:ea typeface="Arial" charset="0"/>
                <a:cs typeface="Arial" charset="0"/>
              </a:rPr>
              <a:t>-2030 гг.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16B49DC4-48BA-488F-834D-B3310FC97D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2361098"/>
              </p:ext>
            </p:extLst>
          </p:nvPr>
        </p:nvGraphicFramePr>
        <p:xfrm>
          <a:off x="287524" y="800708"/>
          <a:ext cx="41764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B44BE6CE-DCC4-4F4E-8F81-8C93AB22202D}"/>
              </a:ext>
            </a:extLst>
          </p:cNvPr>
          <p:cNvCxnSpPr/>
          <p:nvPr/>
        </p:nvCxnSpPr>
        <p:spPr>
          <a:xfrm>
            <a:off x="2231740" y="1412776"/>
            <a:ext cx="0" cy="213113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AE6DF05-0223-4C02-A37E-B0A9A7DCA195}"/>
              </a:ext>
            </a:extLst>
          </p:cNvPr>
          <p:cNvSpPr txBox="1"/>
          <p:nvPr/>
        </p:nvSpPr>
        <p:spPr>
          <a:xfrm>
            <a:off x="1380491" y="1305488"/>
            <a:ext cx="593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F06E53-D96C-4CBE-98A5-8F4964DE5337}"/>
              </a:ext>
            </a:extLst>
          </p:cNvPr>
          <p:cNvSpPr txBox="1"/>
          <p:nvPr/>
        </p:nvSpPr>
        <p:spPr>
          <a:xfrm>
            <a:off x="2298249" y="1273955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</a:t>
            </a:r>
          </a:p>
        </p:txBody>
      </p:sp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C4591DC7-8A67-48E5-9448-6D94BDC8C7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046610"/>
              </p:ext>
            </p:extLst>
          </p:nvPr>
        </p:nvGraphicFramePr>
        <p:xfrm>
          <a:off x="174340" y="3975442"/>
          <a:ext cx="4289647" cy="270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22B7627C-3F48-41F3-8850-36EB922115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8460550"/>
              </p:ext>
            </p:extLst>
          </p:nvPr>
        </p:nvGraphicFramePr>
        <p:xfrm>
          <a:off x="4593667" y="938949"/>
          <a:ext cx="4375993" cy="4794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6CE0644-97BD-4686-884B-A4B94BF38021}"/>
              </a:ext>
            </a:extLst>
          </p:cNvPr>
          <p:cNvSpPr txBox="1"/>
          <p:nvPr/>
        </p:nvSpPr>
        <p:spPr>
          <a:xfrm>
            <a:off x="2878025" y="5871070"/>
            <a:ext cx="6084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Всего планируется трудоустроить  выпускников вузов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17304 чел.</a:t>
            </a:r>
          </a:p>
        </p:txBody>
      </p:sp>
      <p:sp>
        <p:nvSpPr>
          <p:cNvPr id="2" name="Правая фигурная скобка 1">
            <a:extLst>
              <a:ext uri="{FF2B5EF4-FFF2-40B4-BE49-F238E27FC236}">
                <a16:creationId xmlns:a16="http://schemas.microsoft.com/office/drawing/2014/main" id="{D960314B-3AE8-BC16-39D3-A1E5A2B9381E}"/>
              </a:ext>
            </a:extLst>
          </p:cNvPr>
          <p:cNvSpPr/>
          <p:nvPr/>
        </p:nvSpPr>
        <p:spPr>
          <a:xfrm rot="5400000">
            <a:off x="1136520" y="2619115"/>
            <a:ext cx="246221" cy="1944215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>
            <a:extLst>
              <a:ext uri="{FF2B5EF4-FFF2-40B4-BE49-F238E27FC236}">
                <a16:creationId xmlns:a16="http://schemas.microsoft.com/office/drawing/2014/main" id="{BCD6D138-F3A2-4154-993F-DED8FB79470B}"/>
              </a:ext>
            </a:extLst>
          </p:cNvPr>
          <p:cNvSpPr/>
          <p:nvPr/>
        </p:nvSpPr>
        <p:spPr>
          <a:xfrm rot="5400000">
            <a:off x="3151394" y="2552850"/>
            <a:ext cx="284926" cy="2124236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F36D2B-F305-0AC4-C8C2-0C26FB1968EA}"/>
              </a:ext>
            </a:extLst>
          </p:cNvPr>
          <p:cNvSpPr txBox="1"/>
          <p:nvPr/>
        </p:nvSpPr>
        <p:spPr>
          <a:xfrm>
            <a:off x="234679" y="3738933"/>
            <a:ext cx="17924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Доля опорных вузов – 69%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EBA019-6962-56D6-101E-2BFB4C1222FF}"/>
              </a:ext>
            </a:extLst>
          </p:cNvPr>
          <p:cNvSpPr txBox="1"/>
          <p:nvPr/>
        </p:nvSpPr>
        <p:spPr>
          <a:xfrm>
            <a:off x="2319163" y="3734077"/>
            <a:ext cx="17924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Доля опорных вузов – 78%</a:t>
            </a:r>
          </a:p>
        </p:txBody>
      </p:sp>
    </p:spTree>
    <p:extLst>
      <p:ext uri="{BB962C8B-B14F-4D97-AF65-F5344CB8AC3E}">
        <p14:creationId xmlns:p14="http://schemas.microsoft.com/office/powerpoint/2010/main" val="2795658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"/>
          <p:cNvSpPr txBox="1">
            <a:spLocks/>
          </p:cNvSpPr>
          <p:nvPr/>
        </p:nvSpPr>
        <p:spPr>
          <a:xfrm>
            <a:off x="6912260" y="631666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EB84843-3395-A649-965A-DCE2EEB85F5C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08098" y="185280"/>
            <a:ext cx="7452320" cy="795962"/>
          </a:xfrm>
          <a:prstGeom prst="rect">
            <a:avLst/>
          </a:prstGeom>
        </p:spPr>
        <p:txBody>
          <a:bodyPr vert="horz" lIns="208800" tIns="72000" rIns="238502" bIns="119252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sz="1900" b="1" dirty="0">
                <a:latin typeface="Arial" charset="0"/>
                <a:ea typeface="Arial" charset="0"/>
                <a:cs typeface="Arial" charset="0"/>
              </a:rPr>
              <a:t>Потребности в наборе выпускников вузов 202</a:t>
            </a:r>
            <a:r>
              <a:rPr lang="en-US" sz="1900" b="1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ru-RU" sz="1900" b="1" dirty="0">
                <a:latin typeface="Arial" charset="0"/>
                <a:ea typeface="Arial" charset="0"/>
                <a:cs typeface="Arial" charset="0"/>
              </a:rPr>
              <a:t>-2030 гг.</a:t>
            </a:r>
          </a:p>
          <a:p>
            <a:pPr>
              <a:spcBef>
                <a:spcPct val="0"/>
              </a:spcBef>
            </a:pPr>
            <a:r>
              <a:rPr lang="ru-RU" sz="1900" b="1">
                <a:latin typeface="Arial" charset="0"/>
                <a:ea typeface="Arial" charset="0"/>
                <a:cs typeface="Arial" charset="0"/>
              </a:rPr>
              <a:t>по вузам</a:t>
            </a:r>
            <a:endParaRPr lang="ru-RU" sz="1900" b="1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48FC7814-6CA4-4406-BF4C-909A7728D1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206356"/>
              </p:ext>
            </p:extLst>
          </p:nvPr>
        </p:nvGraphicFramePr>
        <p:xfrm>
          <a:off x="287524" y="1124744"/>
          <a:ext cx="842493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29224781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_4x3_white_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0" id="{6DEC93EF-9E65-AE4D-AF29-577CCE25C2BA}" vid="{2EC9C681-5FC3-6646-9972-1309E8B19FA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0" id="{6DEC93EF-9E65-AE4D-AF29-577CCE25C2BA}" vid="{627D1A01-8A3C-5540-9D44-6F26F42DC8A3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0" id="{6DEC93EF-9E65-AE4D-AF29-577CCE25C2BA}" vid="{39E5E070-8CD9-6841-96EA-CE863DBDA369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Presentation_4x3_white_template</Template>
  <TotalTime>7199</TotalTime>
  <Words>72</Words>
  <Application>Microsoft Office PowerPoint</Application>
  <PresentationFormat>Экран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Presentation_4x3_white_template</vt:lpstr>
      <vt:lpstr>Custom Design</vt:lpstr>
      <vt:lpstr>1_Custom Design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Хомякова</dc:creator>
  <cp:lastModifiedBy>KM10297</cp:lastModifiedBy>
  <cp:revision>473</cp:revision>
  <dcterms:created xsi:type="dcterms:W3CDTF">2019-09-24T12:47:23Z</dcterms:created>
  <dcterms:modified xsi:type="dcterms:W3CDTF">2023-02-13T09:25:39Z</dcterms:modified>
</cp:coreProperties>
</file>